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60" r:id="rId2"/>
    <p:sldId id="461" r:id="rId3"/>
    <p:sldId id="462" r:id="rId4"/>
    <p:sldId id="463" r:id="rId5"/>
    <p:sldId id="464" r:id="rId6"/>
    <p:sldId id="416" r:id="rId7"/>
    <p:sldId id="417" r:id="rId8"/>
    <p:sldId id="418" r:id="rId9"/>
    <p:sldId id="523" r:id="rId10"/>
    <p:sldId id="397" r:id="rId11"/>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806" autoAdjust="0"/>
  </p:normalViewPr>
  <p:slideViewPr>
    <p:cSldViewPr>
      <p:cViewPr varScale="1">
        <p:scale>
          <a:sx n="61" d="100"/>
          <a:sy n="61" d="100"/>
        </p:scale>
        <p:origin x="305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02" tIns="48301" rIns="96602" bIns="48301" rtlCol="0"/>
          <a:lstStyle>
            <a:lvl1pPr algn="l">
              <a:defRPr sz="12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02" tIns="48301" rIns="96602" bIns="48301" rtlCol="0"/>
          <a:lstStyle>
            <a:lvl1pPr algn="r">
              <a:defRPr sz="1200"/>
            </a:lvl1pPr>
          </a:lstStyle>
          <a:p>
            <a:fld id="{A3625FC4-A2F9-4B1E-89ED-144101F00CD4}" type="datetimeFigureOut">
              <a:rPr lang="ru-RU" smtClean="0"/>
              <a:pPr/>
              <a:t>09.01.2024</a:t>
            </a:fld>
            <a:endParaRPr lang="ru-RU"/>
          </a:p>
        </p:txBody>
      </p:sp>
      <p:sp>
        <p:nvSpPr>
          <p:cNvPr id="4" name="Образ слайда 3"/>
          <p:cNvSpPr>
            <a:spLocks noGrp="1" noRot="1" noChangeAspect="1"/>
          </p:cNvSpPr>
          <p:nvPr>
            <p:ph type="sldImg" idx="2"/>
          </p:nvPr>
        </p:nvSpPr>
        <p:spPr>
          <a:xfrm>
            <a:off x="941388" y="752475"/>
            <a:ext cx="5005387" cy="3756025"/>
          </a:xfrm>
          <a:prstGeom prst="rect">
            <a:avLst/>
          </a:prstGeom>
          <a:noFill/>
          <a:ln w="12700">
            <a:solidFill>
              <a:prstClr val="black"/>
            </a:solidFill>
          </a:ln>
        </p:spPr>
        <p:txBody>
          <a:bodyPr vert="horz" lIns="96602" tIns="48301" rIns="96602" bIns="48301"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02" tIns="48301" rIns="96602" bIns="4830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02" tIns="48301" rIns="96602" bIns="48301" rtlCol="0" anchor="b"/>
          <a:lstStyle>
            <a:lvl1pPr algn="l">
              <a:defRPr sz="12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02" tIns="48301" rIns="96602" bIns="48301" rtlCol="0" anchor="b"/>
          <a:lstStyle>
            <a:lvl1pPr algn="r">
              <a:defRPr sz="1200"/>
            </a:lvl1pPr>
          </a:lstStyle>
          <a:p>
            <a:fld id="{3C34D7AE-083A-430C-901D-61253682A7F1}" type="slidenum">
              <a:rPr lang="ru-RU" smtClean="0"/>
              <a:pPr/>
              <a:t>‹#›</a:t>
            </a:fld>
            <a:endParaRPr lang="ru-RU"/>
          </a:p>
        </p:txBody>
      </p:sp>
    </p:spTree>
    <p:extLst>
      <p:ext uri="{BB962C8B-B14F-4D97-AF65-F5344CB8AC3E}">
        <p14:creationId xmlns:p14="http://schemas.microsoft.com/office/powerpoint/2010/main" val="217971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34D7AE-083A-430C-901D-61253682A7F1}" type="slidenum">
              <a:rPr lang="ru-RU" smtClean="0"/>
              <a:pPr/>
              <a:t>1</a:t>
            </a:fld>
            <a:endParaRPr lang="ru-RU"/>
          </a:p>
        </p:txBody>
      </p:sp>
    </p:spTree>
    <p:extLst>
      <p:ext uri="{BB962C8B-B14F-4D97-AF65-F5344CB8AC3E}">
        <p14:creationId xmlns:p14="http://schemas.microsoft.com/office/powerpoint/2010/main" val="180165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34D7AE-083A-430C-901D-61253682A7F1}" type="slidenum">
              <a:rPr lang="ru-RU" smtClean="0"/>
              <a:pPr/>
              <a:t>4</a:t>
            </a:fld>
            <a:endParaRPr lang="ru-RU"/>
          </a:p>
        </p:txBody>
      </p:sp>
    </p:spTree>
    <p:extLst>
      <p:ext uri="{BB962C8B-B14F-4D97-AF65-F5344CB8AC3E}">
        <p14:creationId xmlns:p14="http://schemas.microsoft.com/office/powerpoint/2010/main" val="49467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34D7AE-083A-430C-901D-61253682A7F1}" type="slidenum">
              <a:rPr lang="ru-RU" smtClean="0"/>
              <a:pPr/>
              <a:t>6</a:t>
            </a:fld>
            <a:endParaRPr lang="ru-RU"/>
          </a:p>
        </p:txBody>
      </p:sp>
    </p:spTree>
    <p:extLst>
      <p:ext uri="{BB962C8B-B14F-4D97-AF65-F5344CB8AC3E}">
        <p14:creationId xmlns:p14="http://schemas.microsoft.com/office/powerpoint/2010/main" val="402915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34D7AE-083A-430C-901D-61253682A7F1}" type="slidenum">
              <a:rPr lang="ru-RU" smtClean="0"/>
              <a:pPr/>
              <a:t>7</a:t>
            </a:fld>
            <a:endParaRPr lang="ru-RU"/>
          </a:p>
        </p:txBody>
      </p:sp>
    </p:spTree>
    <p:extLst>
      <p:ext uri="{BB962C8B-B14F-4D97-AF65-F5344CB8AC3E}">
        <p14:creationId xmlns:p14="http://schemas.microsoft.com/office/powerpoint/2010/main" val="74976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34D7AE-083A-430C-901D-61253682A7F1}" type="slidenum">
              <a:rPr lang="ru-RU" smtClean="0"/>
              <a:pPr/>
              <a:t>8</a:t>
            </a:fld>
            <a:endParaRPr lang="ru-RU"/>
          </a:p>
        </p:txBody>
      </p:sp>
    </p:spTree>
    <p:extLst>
      <p:ext uri="{BB962C8B-B14F-4D97-AF65-F5344CB8AC3E}">
        <p14:creationId xmlns:p14="http://schemas.microsoft.com/office/powerpoint/2010/main" val="322845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1"/>
          <p:cNvSpPr>
            <a:spLocks noGrp="1" noChangeArrowheads="1"/>
          </p:cNvSpPr>
          <p:nvPr>
            <p:ph type="dt" sz="half" idx="10"/>
          </p:nvPr>
        </p:nvSpPr>
        <p:spPr/>
        <p:txBody>
          <a:bodyPr/>
          <a:lstStyle>
            <a:lvl1pPr>
              <a:defRPr/>
            </a:lvl1pPr>
          </a:lstStyle>
          <a:p>
            <a:pPr>
              <a:defRPr/>
            </a:pPr>
            <a:endParaRPr lang="ru-RU"/>
          </a:p>
        </p:txBody>
      </p:sp>
      <p:sp>
        <p:nvSpPr>
          <p:cNvPr id="7" name="Rectangle 12"/>
          <p:cNvSpPr>
            <a:spLocks noGrp="1" noChangeArrowheads="1"/>
          </p:cNvSpPr>
          <p:nvPr>
            <p:ph type="ftr" sz="quarter" idx="11"/>
          </p:nvPr>
        </p:nvSpPr>
        <p:spPr/>
        <p:txBody>
          <a:bodyPr/>
          <a:lstStyle>
            <a:lvl1pPr>
              <a:defRPr/>
            </a:lvl1pPr>
          </a:lstStyle>
          <a:p>
            <a:pPr>
              <a:defRPr/>
            </a:pPr>
            <a:endParaRPr lang="ru-RU"/>
          </a:p>
        </p:txBody>
      </p:sp>
      <p:sp>
        <p:nvSpPr>
          <p:cNvPr id="8" name="Rectangle 13"/>
          <p:cNvSpPr>
            <a:spLocks noGrp="1" noChangeArrowheads="1"/>
          </p:cNvSpPr>
          <p:nvPr>
            <p:ph type="sldNum" sz="quarter" idx="12"/>
          </p:nvPr>
        </p:nvSpPr>
        <p:spPr/>
        <p:txBody>
          <a:bodyPr/>
          <a:lstStyle>
            <a:lvl1pPr>
              <a:defRPr/>
            </a:lvl1pPr>
          </a:lstStyle>
          <a:p>
            <a:fld id="{D3118B2E-6039-4FCE-897E-4E84F04F9C69}" type="slidenum">
              <a:rPr lang="ru-RU" altLang="ru-RU"/>
              <a:pPr/>
              <a:t>‹#›</a:t>
            </a:fld>
            <a:endParaRPr lang="ru-RU" altLang="ru-RU"/>
          </a:p>
        </p:txBody>
      </p:sp>
    </p:spTree>
    <p:extLst>
      <p:ext uri="{BB962C8B-B14F-4D97-AF65-F5344CB8AC3E}">
        <p14:creationId xmlns:p14="http://schemas.microsoft.com/office/powerpoint/2010/main" val="363720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8"/>
          <p:cNvGraphicFramePr>
            <a:graphicFrameLocks noGrp="1"/>
          </p:cNvGraphicFramePr>
          <p:nvPr>
            <p:extLst/>
          </p:nvPr>
        </p:nvGraphicFramePr>
        <p:xfrm>
          <a:off x="285719" y="500042"/>
          <a:ext cx="4286281" cy="4093096"/>
        </p:xfrm>
        <a:graphic>
          <a:graphicData uri="http://schemas.openxmlformats.org/drawingml/2006/table">
            <a:tbl>
              <a:tblPr/>
              <a:tblGrid>
                <a:gridCol w="1121131">
                  <a:extLst>
                    <a:ext uri="{9D8B030D-6E8A-4147-A177-3AD203B41FA5}">
                      <a16:colId xmlns:a16="http://schemas.microsoft.com/office/drawing/2014/main" val="20000"/>
                    </a:ext>
                  </a:extLst>
                </a:gridCol>
                <a:gridCol w="1046390">
                  <a:extLst>
                    <a:ext uri="{9D8B030D-6E8A-4147-A177-3AD203B41FA5}">
                      <a16:colId xmlns:a16="http://schemas.microsoft.com/office/drawing/2014/main" val="20001"/>
                    </a:ext>
                  </a:extLst>
                </a:gridCol>
                <a:gridCol w="1195874">
                  <a:extLst>
                    <a:ext uri="{9D8B030D-6E8A-4147-A177-3AD203B41FA5}">
                      <a16:colId xmlns:a16="http://schemas.microsoft.com/office/drawing/2014/main" val="20002"/>
                    </a:ext>
                  </a:extLst>
                </a:gridCol>
                <a:gridCol w="922886">
                  <a:extLst>
                    <a:ext uri="{9D8B030D-6E8A-4147-A177-3AD203B41FA5}">
                      <a16:colId xmlns:a16="http://schemas.microsoft.com/office/drawing/2014/main" val="20003"/>
                    </a:ext>
                  </a:extLst>
                </a:gridCol>
              </a:tblGrid>
              <a:tr h="214314">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a:t>
                      </a:r>
                      <a:r>
                        <a:rPr kumimoji="0" lang="uz-Cyrl-UZ"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ў</a:t>
                      </a:r>
                      <a:r>
                        <a:rPr kumimoji="0" lang="ru-RU" altLang="ru-RU" sz="1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рсаткичлар</a:t>
                      </a:r>
                      <a:endPar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93382">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Кашкадарё</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вилояти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lang="uz-Cyrl-UZ" sz="1000" kern="1200" dirty="0" smtClean="0">
                          <a:solidFill>
                            <a:schemeClr val="tx1"/>
                          </a:solidFill>
                          <a:effectLst/>
                          <a:latin typeface="Times New Roman" panose="02020603050405020304" pitchFamily="18" charset="0"/>
                          <a:ea typeface="+mn-ea"/>
                          <a:cs typeface="Times New Roman" panose="02020603050405020304" pitchFamily="18" charset="0"/>
                        </a:rPr>
                        <a:t>Вилоят Руҳий асаб касалликлар шифохонаси собик биноси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1"/>
                  </a:ext>
                </a:extLst>
              </a:tr>
              <a:tr h="18189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Юридик манзили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ru-RU" altLang="ru-RU" sz="1100" b="0" i="0" u="none" strike="noStrike" cap="none" normalizeH="0" baseline="0" dirty="0" smtClean="0">
                        <a:ln>
                          <a:noFill/>
                        </a:ln>
                        <a:solidFill>
                          <a:schemeClr val="tx1"/>
                        </a:solidFill>
                        <a:effectLst/>
                        <a:latin typeface="Times New Roman" panose="02020603050405020304" pitchFamily="18" charset="0"/>
                      </a:endParaRP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Карши туман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Навруз</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кургони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2"/>
                  </a:ext>
                </a:extLst>
              </a:tr>
              <a:tr h="1752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Балансда сақловчи 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ССВ</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3"/>
                  </a:ext>
                </a:extLst>
              </a:tr>
              <a:tr h="220139">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фаолият с</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оҳа</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Соғлиқни сақлаш</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4"/>
                  </a:ext>
                </a:extLst>
              </a:tr>
              <a:tr h="3047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қурилган ёки ишга тушган йили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1970 йил</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21706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Умумий ер майдони (га)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1,08 га</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6"/>
                  </a:ext>
                </a:extLst>
              </a:tr>
              <a:tr h="28181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 ва иншоотнинг эгаллаган ер майдони (кв.м)</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1910 кв.м</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33704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техник характеристикаси (ғишт ёки бетон плитадан)</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Пишиқ ғишт, бетон плита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106522">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1" i="0" u="none" strike="noStrike" cap="none" normalizeH="0" baseline="0" dirty="0" smtClean="0">
                          <a:ln>
                            <a:noFill/>
                          </a:ln>
                          <a:solidFill>
                            <a:schemeClr val="tx1"/>
                          </a:solidFill>
                          <a:effectLst/>
                          <a:latin typeface="Times New Roman" pitchFamily="18" charset="0"/>
                          <a:cs typeface="Times New Roman" pitchFamily="18" charset="0"/>
                        </a:rPr>
                        <a:t>Коммуникация тармоғи</a:t>
                      </a:r>
                      <a:endParaRPr kumimoji="0" lang="ru-RU" alt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171276">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Сув</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Артезиан қудуқ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Газ</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йўқ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464">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Иссиқлик тармоғи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Электр</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26696">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defRPr/>
                      </a:pPr>
                      <a:r>
                        <a:rPr lang="uz-Cyrl-UZ" sz="1000" dirty="0" smtClean="0">
                          <a:effectLst/>
                          <a:latin typeface="Times New Roman" pitchFamily="18" charset="0"/>
                          <a:cs typeface="Times New Roman" pitchFamily="18" charset="0"/>
                        </a:rPr>
                        <a:t>Бинолардан самарали фойдаланиш бўйича таклифлар (алохида таклифлар кўрсатилиши шарт)</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иккинчи қавати  хам Давлат-хусусий шериклигига тавсия қилинади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8" name="Rectangle 72"/>
          <p:cNvSpPr txBox="1">
            <a:spLocks noChangeArrowheads="1"/>
          </p:cNvSpPr>
          <p:nvPr/>
        </p:nvSpPr>
        <p:spPr>
          <a:xfrm>
            <a:off x="250825" y="142853"/>
            <a:ext cx="8713788" cy="21431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z-Cyrl-UZ" sz="1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Вилоят асаб руҳий</a:t>
            </a:r>
            <a:r>
              <a:rPr kumimoji="0" lang="uz-Cyrl-UZ" sz="14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касалликлар собиқ шифохонаси</a:t>
            </a:r>
            <a:endParaRPr kumimoji="0" lang="ru-RU" sz="1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9" name="Таблица 8"/>
          <p:cNvGraphicFramePr>
            <a:graphicFrameLocks noGrp="1"/>
          </p:cNvGraphicFramePr>
          <p:nvPr>
            <p:extLst/>
          </p:nvPr>
        </p:nvGraphicFramePr>
        <p:xfrm>
          <a:off x="212975" y="4691616"/>
          <a:ext cx="4392488" cy="216408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tblGrid>
              <a:tr h="1265719">
                <a:tc>
                  <a:txBody>
                    <a:bodyPr/>
                    <a:lstStyle/>
                    <a:p>
                      <a:pPr algn="just"/>
                      <a:r>
                        <a:rPr lang="uz-Cyrl-UZ" sz="1000" b="1" dirty="0" smtClean="0">
                          <a:solidFill>
                            <a:schemeClr val="tx1"/>
                          </a:solidFill>
                          <a:latin typeface="Times New Roman" pitchFamily="18" charset="0"/>
                          <a:cs typeface="Times New Roman" pitchFamily="18" charset="0"/>
                        </a:rPr>
                        <a:t>Бино</a:t>
                      </a:r>
                      <a:r>
                        <a:rPr lang="uz-Cyrl-UZ" sz="1000" b="1" baseline="0" dirty="0" smtClean="0">
                          <a:solidFill>
                            <a:schemeClr val="tx1"/>
                          </a:solidFill>
                          <a:latin typeface="Times New Roman" pitchFamily="18" charset="0"/>
                          <a:cs typeface="Times New Roman" pitchFamily="18" charset="0"/>
                        </a:rPr>
                        <a:t> фақат Давлат-хусусий шериклиги асосида тиббиёт йўналишида фаолият кўрсатиш шарти билан 3 йилдан 49 йилгача берилади. </a:t>
                      </a:r>
                    </a:p>
                    <a:p>
                      <a:pPr algn="just"/>
                      <a:r>
                        <a:rPr lang="uz-Cyrl-UZ" sz="1000" b="1" baseline="0" dirty="0" smtClean="0">
                          <a:solidFill>
                            <a:schemeClr val="tx1"/>
                          </a:solidFill>
                          <a:latin typeface="Times New Roman" pitchFamily="18" charset="0"/>
                          <a:cs typeface="Times New Roman" pitchFamily="18" charset="0"/>
                        </a:rPr>
                        <a:t>Шартнома муддати тугагандан кейин бино, барча тиббий асбоб ускуналар ва жихозлари тўлалигича Давлат шеригига топширилади.</a:t>
                      </a:r>
                    </a:p>
                    <a:p>
                      <a:pPr algn="just"/>
                      <a:r>
                        <a:rPr lang="uz-Cyrl-UZ" sz="1000" b="1" baseline="0" dirty="0" smtClean="0">
                          <a:solidFill>
                            <a:schemeClr val="tx1"/>
                          </a:solidFill>
                          <a:latin typeface="Times New Roman" pitchFamily="18" charset="0"/>
                          <a:cs typeface="Times New Roman" pitchFamily="18" charset="0"/>
                        </a:rPr>
                        <a:t>Ҳужжатлар тўплами: </a:t>
                      </a:r>
                      <a:r>
                        <a:rPr lang="uz-Cyrl-UZ" sz="1000" b="0" baseline="0" dirty="0" smtClean="0">
                          <a:solidFill>
                            <a:schemeClr val="tx1"/>
                          </a:solidFill>
                          <a:latin typeface="Times New Roman" pitchFamily="18" charset="0"/>
                          <a:cs typeface="Times New Roman" pitchFamily="18" charset="0"/>
                        </a:rPr>
                        <a:t>1.  Олинадиган тиббий асбоб ускуналарнинг тижорат таклифи. 2. Лойиҳанинг баҳолаш ҳужжатлари. 3.Лойиҳа  концепция. 4.  Таъмирлаш ва қайта қуриш смета лойиҳаси.  5. Кредит олмоқчи бўлган банкингизнинг хати.     6. Презентация.  7. Вилоят соғлиқни сақлаш бошқармасининг хулосаси.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6490">
                <a:tc>
                  <a:txBody>
                    <a:bodyPr/>
                    <a:lstStyle/>
                    <a:p>
                      <a:r>
                        <a:rPr lang="uz-Cyrl-UZ" sz="1000" b="1" dirty="0" smtClean="0">
                          <a:solidFill>
                            <a:schemeClr val="tx1"/>
                          </a:solidFill>
                          <a:latin typeface="Times New Roman" pitchFamily="18" charset="0"/>
                          <a:cs typeface="Times New Roman" pitchFamily="18" charset="0"/>
                        </a:rPr>
                        <a:t>Батафсил маълумот олиш учун:</a:t>
                      </a:r>
                      <a:r>
                        <a:rPr lang="uz-Cyrl-UZ" sz="1000" b="1" baseline="0" dirty="0" smtClean="0">
                          <a:solidFill>
                            <a:schemeClr val="tx1"/>
                          </a:solidFill>
                          <a:latin typeface="Times New Roman" pitchFamily="18" charset="0"/>
                          <a:cs typeface="Times New Roman" pitchFamily="18" charset="0"/>
                        </a:rPr>
                        <a:t> </a:t>
                      </a:r>
                    </a:p>
                    <a:p>
                      <a:r>
                        <a:rPr lang="uz-Cyrl-UZ" sz="1000" b="0" baseline="0" dirty="0" smtClean="0">
                          <a:solidFill>
                            <a:schemeClr val="tx1"/>
                          </a:solidFill>
                          <a:latin typeface="Times New Roman" pitchFamily="18" charset="0"/>
                          <a:cs typeface="Times New Roman" pitchFamily="18" charset="0"/>
                        </a:rPr>
                        <a:t>Ўз РССВ ДХШ ва ТТРББ </a:t>
                      </a:r>
                      <a:r>
                        <a:rPr lang="en-US" sz="1000" b="1" dirty="0" smtClean="0">
                          <a:solidFill>
                            <a:schemeClr val="tx1"/>
                          </a:solidFill>
                          <a:latin typeface="Times New Roman" pitchFamily="18" charset="0"/>
                          <a:cs typeface="Times New Roman" pitchFamily="18" charset="0"/>
                        </a:rPr>
                        <a:t>web </a:t>
                      </a:r>
                      <a:r>
                        <a:rPr lang="uz-Cyrl-UZ" sz="1000" b="1" dirty="0" smtClean="0">
                          <a:solidFill>
                            <a:schemeClr val="tx1"/>
                          </a:solidFill>
                          <a:latin typeface="Times New Roman" pitchFamily="18" charset="0"/>
                          <a:cs typeface="Times New Roman" pitchFamily="18" charset="0"/>
                        </a:rPr>
                        <a:t>сайт:</a:t>
                      </a:r>
                      <a:r>
                        <a:rPr lang="en-US" sz="1000" b="1"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 </a:t>
                      </a:r>
                      <a:r>
                        <a:rPr lang="en-US" sz="1000" b="0" dirty="0" smtClean="0">
                          <a:solidFill>
                            <a:schemeClr val="tx1"/>
                          </a:solidFill>
                          <a:latin typeface="Times New Roman" pitchFamily="18" charset="0"/>
                          <a:cs typeface="Times New Roman" pitchFamily="18" charset="0"/>
                        </a:rPr>
                        <a:t>minzdrav.uz</a:t>
                      </a:r>
                      <a:r>
                        <a:rPr lang="uz-Cyrl-UZ" sz="1000" b="0"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тел.:</a:t>
                      </a:r>
                      <a:r>
                        <a:rPr lang="uz-Cyrl-UZ" sz="1000" b="0" dirty="0" smtClean="0">
                          <a:solidFill>
                            <a:schemeClr val="tx1"/>
                          </a:solidFill>
                          <a:latin typeface="Times New Roman" pitchFamily="18" charset="0"/>
                          <a:cs typeface="Times New Roman" pitchFamily="18" charset="0"/>
                        </a:rPr>
                        <a:t> 71 246 86 13</a:t>
                      </a:r>
                    </a:p>
                    <a:p>
                      <a:r>
                        <a:rPr lang="uz-Cyrl-UZ" sz="1000" dirty="0" smtClean="0">
                          <a:solidFill>
                            <a:schemeClr val="tx1"/>
                          </a:solidFill>
                          <a:latin typeface="Times New Roman" pitchFamily="18" charset="0"/>
                          <a:cs typeface="Times New Roman" pitchFamily="18" charset="0"/>
                        </a:rPr>
                        <a:t>Кашкадарё</a:t>
                      </a:r>
                      <a:r>
                        <a:rPr lang="uz-Cyrl-UZ" sz="1000" baseline="0" dirty="0" smtClean="0">
                          <a:solidFill>
                            <a:schemeClr val="tx1"/>
                          </a:solidFill>
                          <a:latin typeface="Times New Roman" pitchFamily="18" charset="0"/>
                          <a:cs typeface="Times New Roman" pitchFamily="18" charset="0"/>
                        </a:rPr>
                        <a:t> </a:t>
                      </a:r>
                      <a:r>
                        <a:rPr lang="uz-Cyrl-UZ" sz="1000" dirty="0" smtClean="0">
                          <a:solidFill>
                            <a:schemeClr val="tx1"/>
                          </a:solidFill>
                          <a:latin typeface="Times New Roman" pitchFamily="18" charset="0"/>
                          <a:cs typeface="Times New Roman" pitchFamily="18" charset="0"/>
                        </a:rPr>
                        <a:t>ВССБ</a:t>
                      </a:r>
                      <a:r>
                        <a:rPr lang="uz-Cyrl-UZ" sz="1000" baseline="0" dirty="0" smtClean="0">
                          <a:solidFill>
                            <a:schemeClr val="tx1"/>
                          </a:solidFill>
                          <a:latin typeface="Times New Roman" pitchFamily="18" charset="0"/>
                          <a:cs typeface="Times New Roman" pitchFamily="18" charset="0"/>
                        </a:rPr>
                        <a:t> </a:t>
                      </a:r>
                      <a:r>
                        <a:rPr lang="uz-Cyrl-UZ" sz="1000" b="1" baseline="0" dirty="0" smtClean="0">
                          <a:solidFill>
                            <a:schemeClr val="tx1"/>
                          </a:solidFill>
                          <a:latin typeface="Times New Roman" pitchFamily="18" charset="0"/>
                          <a:cs typeface="Times New Roman" pitchFamily="18" charset="0"/>
                        </a:rPr>
                        <a:t>тел: </a:t>
                      </a:r>
                      <a:r>
                        <a:rPr lang="uz-Cyrl-UZ" sz="1000" b="0" baseline="0" dirty="0" smtClean="0">
                          <a:solidFill>
                            <a:schemeClr val="tx1"/>
                          </a:solidFill>
                          <a:latin typeface="Times New Roman" pitchFamily="18" charset="0"/>
                          <a:cs typeface="Times New Roman" pitchFamily="18" charset="0"/>
                        </a:rPr>
                        <a:t>91 262 05 02</a:t>
                      </a:r>
                      <a:endParaRPr lang="uz-Cyrl-UZ" sz="1000" baseline="0" dirty="0" smtClean="0">
                        <a:solidFill>
                          <a:schemeClr val="tx1"/>
                        </a:solidFill>
                        <a:latin typeface="Times New Roman" pitchFamily="18" charset="0"/>
                        <a:cs typeface="Times New Roman" pitchFamily="18" charset="0"/>
                      </a:endParaRPr>
                    </a:p>
                    <a:p>
                      <a:r>
                        <a:rPr lang="uz-Cyrl-UZ" sz="1000" b="0" baseline="0" dirty="0" smtClean="0">
                          <a:solidFill>
                            <a:schemeClr val="tx1"/>
                          </a:solidFill>
                          <a:latin typeface="Times New Roman" pitchFamily="18" charset="0"/>
                          <a:cs typeface="Times New Roman" pitchFamily="18" charset="0"/>
                        </a:rPr>
                        <a:t>Кашкадарё </a:t>
                      </a:r>
                      <a:r>
                        <a:rPr lang="uz-Cyrl-UZ" sz="1000" dirty="0" smtClean="0">
                          <a:solidFill>
                            <a:schemeClr val="tx1"/>
                          </a:solidFill>
                          <a:latin typeface="Times New Roman" pitchFamily="18" charset="0"/>
                          <a:cs typeface="Times New Roman" pitchFamily="18" charset="0"/>
                        </a:rPr>
                        <a:t>ВССБ</a:t>
                      </a:r>
                      <a:r>
                        <a:rPr lang="uz-Cyrl-UZ" sz="1000" b="0" baseline="0" dirty="0" smtClean="0">
                          <a:solidFill>
                            <a:schemeClr val="tx1"/>
                          </a:solidFill>
                          <a:latin typeface="Times New Roman" pitchFamily="18" charset="0"/>
                          <a:cs typeface="Times New Roman" pitchFamily="18" charset="0"/>
                        </a:rPr>
                        <a:t> ДХШ бўлими </a:t>
                      </a:r>
                      <a:r>
                        <a:rPr lang="uz-Cyrl-UZ" sz="1000" b="1" baseline="0" dirty="0" smtClean="0">
                          <a:solidFill>
                            <a:schemeClr val="tx1"/>
                          </a:solidFill>
                          <a:latin typeface="Times New Roman" pitchFamily="18" charset="0"/>
                          <a:cs typeface="Times New Roman" pitchFamily="18" charset="0"/>
                        </a:rPr>
                        <a:t>тел: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 name="Рисунок 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719" y="476672"/>
            <a:ext cx="4356894"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347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0" y="0"/>
            <a:ext cx="9072563" cy="785813"/>
          </a:xfrm>
        </p:spPr>
        <p:txBody>
          <a:bodyPr>
            <a:normAutofit fontScale="90000"/>
          </a:bodyPr>
          <a:lstStyle/>
          <a:p>
            <a:pPr eaLnBrk="1" fontAlgn="auto" hangingPunct="1">
              <a:spcAft>
                <a:spcPts val="0"/>
              </a:spcAft>
              <a:defRPr/>
            </a:pPr>
            <a:r>
              <a:rPr lang="uz-Cyrl-UZ" sz="1600" dirty="0" smtClean="0">
                <a:latin typeface="Times New Roman" pitchFamily="18" charset="0"/>
                <a:cs typeface="Times New Roman" pitchFamily="18" charset="0"/>
              </a:rPr>
              <a:t/>
            </a:r>
            <a:br>
              <a:rPr lang="uz-Cyrl-UZ" sz="1600" dirty="0" smtClean="0">
                <a:latin typeface="Times New Roman" pitchFamily="18" charset="0"/>
                <a:cs typeface="Times New Roman" pitchFamily="18" charset="0"/>
              </a:rPr>
            </a:br>
            <a:r>
              <a:rPr lang="uz-Cyrl-UZ" sz="1400" b="1" dirty="0" smtClean="0">
                <a:latin typeface="Times New Roman" pitchFamily="18" charset="0"/>
                <a:cs typeface="Times New Roman" pitchFamily="18" charset="0"/>
              </a:rPr>
              <a:t>Миришкор ТТБ га қарашли эски помук шифохонаси (эски биноси) </a:t>
            </a:r>
            <a:br>
              <a:rPr lang="uz-Cyrl-UZ" sz="14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graphicFrame>
        <p:nvGraphicFramePr>
          <p:cNvPr id="3400" name="Group 328"/>
          <p:cNvGraphicFramePr>
            <a:graphicFrameLocks noGrp="1"/>
          </p:cNvGraphicFramePr>
          <p:nvPr>
            <p:ph sz="half" idx="1"/>
            <p:extLst>
              <p:ext uri="{D42A27DB-BD31-4B8C-83A1-F6EECF244321}">
                <p14:modId xmlns:p14="http://schemas.microsoft.com/office/powerpoint/2010/main" val="2664212548"/>
              </p:ext>
            </p:extLst>
          </p:nvPr>
        </p:nvGraphicFramePr>
        <p:xfrm>
          <a:off x="0" y="785813"/>
          <a:ext cx="5286375" cy="5970587"/>
        </p:xfrm>
        <a:graphic>
          <a:graphicData uri="http://schemas.openxmlformats.org/drawingml/2006/table">
            <a:tbl>
              <a:tblPr/>
              <a:tblGrid>
                <a:gridCol w="1105455">
                  <a:extLst>
                    <a:ext uri="{9D8B030D-6E8A-4147-A177-3AD203B41FA5}">
                      <a16:colId xmlns:a16="http://schemas.microsoft.com/office/drawing/2014/main" val="20000"/>
                    </a:ext>
                  </a:extLst>
                </a:gridCol>
                <a:gridCol w="1105455">
                  <a:extLst>
                    <a:ext uri="{9D8B030D-6E8A-4147-A177-3AD203B41FA5}">
                      <a16:colId xmlns:a16="http://schemas.microsoft.com/office/drawing/2014/main" val="20001"/>
                    </a:ext>
                  </a:extLst>
                </a:gridCol>
                <a:gridCol w="1360954">
                  <a:extLst>
                    <a:ext uri="{9D8B030D-6E8A-4147-A177-3AD203B41FA5}">
                      <a16:colId xmlns:a16="http://schemas.microsoft.com/office/drawing/2014/main" val="20002"/>
                    </a:ext>
                  </a:extLst>
                </a:gridCol>
                <a:gridCol w="1714511">
                  <a:extLst>
                    <a:ext uri="{9D8B030D-6E8A-4147-A177-3AD203B41FA5}">
                      <a16:colId xmlns:a16="http://schemas.microsoft.com/office/drawing/2014/main" val="20003"/>
                    </a:ext>
                  </a:extLst>
                </a:gridCol>
              </a:tblGrid>
              <a:tr h="311437">
                <a:tc gridSpan="4">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Объект </a:t>
                      </a:r>
                      <a:r>
                        <a:rPr kumimoji="0" lang="ru-RU" sz="1000" b="1"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паспорти</a:t>
                      </a:r>
                      <a:endParaRPr kumimoji="0" lang="ru-RU" sz="1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48455">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Объект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номи</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Миришкор ТТБ помук шифохонаси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1"/>
                  </a:ext>
                </a:extLst>
              </a:tr>
              <a:tr h="290359">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Юридик</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манзили</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Times New Roman" pitchFamily="18" charset="0"/>
                          <a:cs typeface="Times New Roman" pitchFamily="18" charset="0"/>
                        </a:rPr>
                        <a:t>Миришкор</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latin typeface="Times New Roman" pitchFamily="18" charset="0"/>
                          <a:cs typeface="Times New Roman" pitchFamily="18" charset="0"/>
                        </a:rPr>
                        <a:t>тумани</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latin typeface="Times New Roman" pitchFamily="18" charset="0"/>
                          <a:cs typeface="Times New Roman" pitchFamily="18" charset="0"/>
                        </a:rPr>
                        <a:t>помук</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latin typeface="Times New Roman" pitchFamily="18" charset="0"/>
                          <a:cs typeface="Times New Roman" pitchFamily="18" charset="0"/>
                        </a:rPr>
                        <a:t>шахарчаси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2"/>
                  </a:ext>
                </a:extLst>
              </a:tr>
              <a:tr h="457153">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Балансда</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сакловчи</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z-Cyrl-UZ" sz="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z-Cyrl-UZ" sz="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Times New Roman" pitchFamily="18" charset="0"/>
                          <a:cs typeface="Times New Roman" pitchFamily="18" charset="0"/>
                        </a:rPr>
                        <a:t>Миришкор</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ТТБ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3"/>
                  </a:ext>
                </a:extLst>
              </a:tr>
              <a:tr h="306534">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Объектнинг</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фаолият</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сохаси</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Соғлиқни сақлаш</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4"/>
                  </a:ext>
                </a:extLst>
              </a:tr>
              <a:tr h="431537">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Эгалик</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ҳуқуқи</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(қарор, ордир</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ва</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ҳ.к</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z-Cyrl-UZ" sz="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Миришкор ТТБ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262005">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uz-Cyrl-UZ"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СТИР рақами</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6"/>
                  </a:ext>
                </a:extLst>
              </a:tr>
              <a:tr h="24659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z-Cyrl-UZ" sz="1000" b="1" dirty="0" smtClean="0">
                          <a:latin typeface="Times New Roman" pitchFamily="18" charset="0"/>
                          <a:cs typeface="Times New Roman" pitchFamily="18" charset="0"/>
                        </a:rPr>
                        <a:t>Эгаллаган майдони</a:t>
                      </a:r>
                      <a:endParaRPr lang="ru-RU" sz="1000" b="1" dirty="0">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dirty="0"/>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262005">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Умумий</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ер </a:t>
                      </a: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майдони</a:t>
                      </a: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(га)</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Қурулиш ости майдони (кв.м)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346770">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1.7 га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1334 кв.м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9"/>
                  </a:ext>
                </a:extLst>
              </a:tr>
              <a:tr h="262005">
                <a:tc gridSpan="4">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defRPr/>
                      </a:pPr>
                      <a:r>
                        <a:rPr kumimoji="0" lang="uz-Cyrl-UZ" sz="11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Шундан бўш турган майдон</a:t>
                      </a:r>
                      <a:endParaRPr kumimoji="0" lang="ru-RU" sz="11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10"/>
                  </a:ext>
                </a:extLst>
              </a:tr>
              <a:tr h="346770">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1.7 га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1334 кв.м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11"/>
                  </a:ext>
                </a:extLst>
              </a:tr>
              <a:tr h="306534">
                <a:tc gridSpan="4">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Коммуникация </a:t>
                      </a:r>
                      <a:r>
                        <a:rPr kumimoji="0" lang="ru-RU" sz="1100" b="1"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тармоғи</a:t>
                      </a:r>
                      <a:r>
                        <a:rPr kumimoji="0" lang="ru-RU" sz="11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endParaRPr kumimoji="0" lang="ru-RU" sz="11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uz-Cyrl-UZ"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12"/>
                  </a:ext>
                </a:extLst>
              </a:tr>
              <a:tr h="259776">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Сув</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uz-Cyrl-UZ" sz="1100" dirty="0" smtClean="0">
                          <a:latin typeface="Times New Roman" pitchFamily="18" charset="0"/>
                          <a:cs typeface="Times New Roman" pitchFamily="18" charset="0"/>
                        </a:rPr>
                        <a:t>Газ</a:t>
                      </a:r>
                      <a:endParaRPr lang="ru-RU" sz="1100" dirty="0">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824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Электр</a:t>
                      </a:r>
                      <a:endParaRPr kumimoji="0" lang="ru-RU"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uz-Cyrl-UZ" sz="1000" dirty="0" smtClean="0">
                          <a:latin typeface="Times New Roman" pitchFamily="18" charset="0"/>
                          <a:cs typeface="Times New Roman" pitchFamily="18" charset="0"/>
                        </a:rPr>
                        <a:t>Иссиқлик </a:t>
                      </a:r>
                    </a:p>
                    <a:p>
                      <a:r>
                        <a:rPr lang="uz-Cyrl-UZ" sz="1000" dirty="0" smtClean="0">
                          <a:latin typeface="Times New Roman" pitchFamily="18" charset="0"/>
                          <a:cs typeface="Times New Roman" pitchFamily="18" charset="0"/>
                        </a:rPr>
                        <a:t>тармоғи</a:t>
                      </a:r>
                      <a:endParaRPr lang="ru-RU" sz="1000" dirty="0">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1063">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defRPr/>
                      </a:pPr>
                      <a:r>
                        <a:rPr kumimoji="0" lang="uz-Cyrl-UZ" sz="1100" b="1" i="0" u="none" strike="noStrike" cap="none" normalizeH="0" baseline="0" dirty="0" smtClean="0">
                          <a:ln>
                            <a:noFill/>
                          </a:ln>
                          <a:solidFill>
                            <a:schemeClr val="tx1"/>
                          </a:solidFill>
                          <a:effectLst/>
                          <a:latin typeface="Times New Roman" pitchFamily="18" charset="0"/>
                        </a:rPr>
                        <a:t>Бугунги кундаги холати</a:t>
                      </a:r>
                      <a:endParaRPr kumimoji="0" lang="ru-RU" sz="1100" b="1"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defRPr/>
                      </a:pPr>
                      <a:r>
                        <a:rPr kumimoji="0" lang="uz-Cyrl-UZ" sz="1100" b="1" i="0" u="none" strike="noStrike" cap="none" normalizeH="0" baseline="0" dirty="0" smtClean="0">
                          <a:ln>
                            <a:noFill/>
                          </a:ln>
                          <a:solidFill>
                            <a:schemeClr val="tx1"/>
                          </a:solidFill>
                          <a:effectLst/>
                          <a:latin typeface="Times New Roman" pitchFamily="18" charset="0"/>
                        </a:rPr>
                        <a:t>Фаолиятсиз</a:t>
                      </a:r>
                      <a:endParaRPr kumimoji="0" lang="ru-RU" sz="1100" b="1"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15"/>
                  </a:ext>
                </a:extLst>
              </a:tr>
              <a:tr h="853352">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endParaRPr kumimoji="0" lang="uz-Cyrl-UZ" sz="5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uz-Cyrl-UZ"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Самарали фойдаланиш</a:t>
                      </a:r>
                    </a:p>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uz-Cyrl-UZ" sz="11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юзасидан таклиф</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lang="uz-Cyrl-UZ" sz="1000" kern="1200" dirty="0" smtClean="0">
                          <a:solidFill>
                            <a:schemeClr val="tx1"/>
                          </a:solidFill>
                          <a:latin typeface="Times New Roman" pitchFamily="18" charset="0"/>
                          <a:ea typeface="+mn-ea"/>
                          <a:cs typeface="Times New Roman" pitchFamily="18" charset="0"/>
                        </a:rPr>
                        <a:t>Давлат</a:t>
                      </a:r>
                      <a:r>
                        <a:rPr lang="uz-Cyrl-UZ" sz="1000" kern="1200" baseline="0" dirty="0" smtClean="0">
                          <a:solidFill>
                            <a:schemeClr val="tx1"/>
                          </a:solidFill>
                          <a:latin typeface="Times New Roman" pitchFamily="18" charset="0"/>
                          <a:ea typeface="+mn-ea"/>
                          <a:cs typeface="Times New Roman" pitchFamily="18" charset="0"/>
                        </a:rPr>
                        <a:t> хусусий шериклик асосида фойдаланишга бериш</a:t>
                      </a:r>
                      <a:endParaRPr kumimoji="0" lang="ru-RU"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16"/>
                  </a:ext>
                </a:extLst>
              </a:tr>
            </a:tbl>
          </a:graphicData>
        </a:graphic>
      </p:graphicFrame>
      <p:sp>
        <p:nvSpPr>
          <p:cNvPr id="21574" name="Rectangle 1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Tw Cen MT" panose="020B0602020104020603"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904" y="785812"/>
            <a:ext cx="3851920" cy="314724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904" y="3933054"/>
            <a:ext cx="3857625" cy="2808314"/>
          </a:xfrm>
          <a:prstGeom prst="rect">
            <a:avLst/>
          </a:prstGeom>
        </p:spPr>
      </p:pic>
    </p:spTree>
    <p:extLst>
      <p:ext uri="{BB962C8B-B14F-4D97-AF65-F5344CB8AC3E}">
        <p14:creationId xmlns:p14="http://schemas.microsoft.com/office/powerpoint/2010/main" val="569923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3" name="TextBox 1">
            <a:extLst>
              <a:ext uri="{FF2B5EF4-FFF2-40B4-BE49-F238E27FC236}">
                <a16:creationId xmlns:a16="http://schemas.microsoft.com/office/drawing/2014/main" id="{1F9F3B94-C2FF-42E4-A36B-12D4CFD344F7}"/>
              </a:ext>
            </a:extLst>
          </p:cNvPr>
          <p:cNvSpPr txBox="1">
            <a:spLocks noChangeArrowheads="1"/>
          </p:cNvSpPr>
          <p:nvPr/>
        </p:nvSpPr>
        <p:spPr bwMode="auto">
          <a:xfrm>
            <a:off x="550052" y="325317"/>
            <a:ext cx="8412854" cy="733819"/>
          </a:xfrm>
          <a:prstGeom prst="rect">
            <a:avLst/>
          </a:prstGeom>
          <a:solidFill>
            <a:schemeClr val="accent1">
              <a:lumMod val="60000"/>
              <a:lumOff val="4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ru-RU" altLang="zh-CN" sz="1363" b="1" dirty="0" err="1">
                <a:latin typeface="Times New Roman" pitchFamily="18" charset="0"/>
                <a:cs typeface="Times New Roman" pitchFamily="18" charset="0"/>
              </a:rPr>
              <a:t>Касби</a:t>
            </a:r>
            <a:r>
              <a:rPr lang="ru-RU" altLang="zh-CN" sz="1363" b="1" dirty="0">
                <a:latin typeface="Times New Roman" pitchFamily="18" charset="0"/>
                <a:cs typeface="Times New Roman" pitchFamily="18" charset="0"/>
              </a:rPr>
              <a:t> ТТБ </a:t>
            </a:r>
            <a:r>
              <a:rPr lang="ru-RU" altLang="zh-CN" sz="1363" b="1" dirty="0" smtClean="0">
                <a:latin typeface="Times New Roman" pitchFamily="18" charset="0"/>
                <a:cs typeface="Times New Roman" pitchFamily="18" charset="0"/>
              </a:rPr>
              <a:t>сил </a:t>
            </a:r>
            <a:r>
              <a:rPr lang="ru-RU" altLang="zh-CN" sz="1363" b="1" dirty="0" err="1" smtClean="0">
                <a:latin typeface="Times New Roman" pitchFamily="18" charset="0"/>
                <a:cs typeface="Times New Roman" pitchFamily="18" charset="0"/>
              </a:rPr>
              <a:t>касалликлар</a:t>
            </a:r>
            <a:r>
              <a:rPr lang="ru-RU" altLang="zh-CN" sz="1363" b="1" dirty="0" smtClean="0">
                <a:latin typeface="Times New Roman" pitchFamily="18" charset="0"/>
                <a:cs typeface="Times New Roman" pitchFamily="18" charset="0"/>
              </a:rPr>
              <a:t> </a:t>
            </a:r>
            <a:r>
              <a:rPr lang="ru-RU" altLang="zh-CN" sz="1363" b="1" dirty="0" err="1" smtClean="0">
                <a:latin typeface="Times New Roman" pitchFamily="18" charset="0"/>
                <a:cs typeface="Times New Roman" pitchFamily="18" charset="0"/>
              </a:rPr>
              <a:t>биноси</a:t>
            </a:r>
            <a:r>
              <a:rPr lang="ru-RU" altLang="zh-CN" sz="1363" b="1" dirty="0" smtClean="0">
                <a:latin typeface="Times New Roman" pitchFamily="18" charset="0"/>
                <a:cs typeface="Times New Roman" pitchFamily="18" charset="0"/>
              </a:rPr>
              <a:t> </a:t>
            </a:r>
            <a:endParaRPr lang="uz-Cyrl-UZ" altLang="ru-RU" sz="767" b="1" dirty="0">
              <a:solidFill>
                <a:schemeClr val="accent1">
                  <a:lumMod val="60000"/>
                  <a:lumOff val="40000"/>
                </a:schemeClr>
              </a:solidFill>
              <a:latin typeface="Times New Roman" pitchFamily="18" charset="0"/>
              <a:cs typeface="Times New Roman" pitchFamily="18" charset="0"/>
            </a:endParaRPr>
          </a:p>
        </p:txBody>
      </p:sp>
      <p:graphicFrame>
        <p:nvGraphicFramePr>
          <p:cNvPr id="16" name="Group 82"/>
          <p:cNvGraphicFramePr>
            <a:graphicFrameLocks/>
          </p:cNvGraphicFramePr>
          <p:nvPr>
            <p:extLst>
              <p:ext uri="{D42A27DB-BD31-4B8C-83A1-F6EECF244321}">
                <p14:modId xmlns:p14="http://schemas.microsoft.com/office/powerpoint/2010/main" val="105824537"/>
              </p:ext>
            </p:extLst>
          </p:nvPr>
        </p:nvGraphicFramePr>
        <p:xfrm>
          <a:off x="562710" y="1153684"/>
          <a:ext cx="3923264" cy="5058710"/>
        </p:xfrm>
        <a:graphic>
          <a:graphicData uri="http://schemas.openxmlformats.org/drawingml/2006/table">
            <a:tbl>
              <a:tblPr/>
              <a:tblGrid>
                <a:gridCol w="1849710">
                  <a:extLst>
                    <a:ext uri="{9D8B030D-6E8A-4147-A177-3AD203B41FA5}">
                      <a16:colId xmlns:a16="http://schemas.microsoft.com/office/drawing/2014/main" val="20000"/>
                    </a:ext>
                  </a:extLst>
                </a:gridCol>
                <a:gridCol w="2073554">
                  <a:extLst>
                    <a:ext uri="{9D8B030D-6E8A-4147-A177-3AD203B41FA5}">
                      <a16:colId xmlns:a16="http://schemas.microsoft.com/office/drawing/2014/main" val="20001"/>
                    </a:ext>
                  </a:extLst>
                </a:gridCol>
              </a:tblGrid>
              <a:tr h="451109">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ru-RU" sz="1000" b="1" i="0" u="none" strike="noStrike" cap="none" normalizeH="0" baseline="0" dirty="0">
                          <a:ln>
                            <a:noFill/>
                          </a:ln>
                          <a:solidFill>
                            <a:schemeClr val="tx1"/>
                          </a:solidFill>
                          <a:effectLst/>
                          <a:latin typeface="Times New Roman" pitchFamily="18" charset="0"/>
                          <a:cs typeface="Times New Roman" pitchFamily="18" charset="0"/>
                        </a:rPr>
                        <a:t>Объект </a:t>
                      </a: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номи </a:t>
                      </a:r>
                      <a:br>
                        <a:rPr kumimoji="0" lang="uz-Cyrl-UZ" sz="1000" b="1" i="0" u="none" strike="noStrike" cap="none" normalizeH="0" baseline="0" dirty="0">
                          <a:ln>
                            <a:noFill/>
                          </a:ln>
                          <a:solidFill>
                            <a:schemeClr val="tx1"/>
                          </a:solidFill>
                          <a:effectLst/>
                          <a:latin typeface="Times New Roman" pitchFamily="18" charset="0"/>
                          <a:cs typeface="Times New Roman" pitchFamily="18" charset="0"/>
                        </a:rPr>
                      </a:br>
                      <a:r>
                        <a:rPr kumimoji="0" lang="uz-Cyrl-UZ" sz="1000" b="0" i="0" u="none" strike="noStrike" cap="none" normalizeH="0" baseline="0" dirty="0">
                          <a:ln>
                            <a:noFill/>
                          </a:ln>
                          <a:solidFill>
                            <a:schemeClr val="tx1"/>
                          </a:solidFill>
                          <a:effectLst/>
                          <a:latin typeface="Times New Roman" pitchFamily="18" charset="0"/>
                          <a:cs typeface="Times New Roman" pitchFamily="18" charset="0"/>
                        </a:rPr>
                        <a:t>(кадастр бўйича)</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zh-CN"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Сил кас  шифохонаси</a:t>
                      </a:r>
                      <a:endParaRPr kumimoji="0" lang="uz-Cyrl-UZ" altLang="zh-CN"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20" marR="71920" marT="38958" marB="38958"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311">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Юридик манзили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Касби тумани</a:t>
                      </a:r>
                      <a:endParaRPr kumimoji="0" lang="uz-Cyrl-UZ"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20" marR="71920" marT="38958" marB="38958"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365">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Балансда сақловчи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Туман </a:t>
                      </a:r>
                      <a:r>
                        <a:rPr kumimoji="0" lang="ru-RU" altLang="zh-CN" sz="10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тиббиёт</a:t>
                      </a:r>
                      <a:r>
                        <a:rPr kumimoji="0" lang="ru-RU" altLang="zh-CN"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a:t>
                      </a:r>
                      <a:r>
                        <a:rPr kumimoji="0" lang="ru-RU" altLang="zh-CN" sz="10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бирлашмаси</a:t>
                      </a:r>
                      <a:endParaRPr kumimoji="0" lang="ru-RU" altLang="zh-CN"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8116" marR="8116" marT="8116"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87">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Объектнинг соҳа йўналиши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тиббиёт</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0308">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Қолдиқ (баланс) қиймати </a:t>
                      </a:r>
                      <a:r>
                        <a:rPr kumimoji="0" lang="uz-Cyrl-UZ" sz="1000" b="0" i="1" u="none" strike="noStrike" cap="none" normalizeH="0" baseline="0" dirty="0">
                          <a:ln>
                            <a:noFill/>
                          </a:ln>
                          <a:solidFill>
                            <a:srgbClr val="FF0000"/>
                          </a:solidFill>
                          <a:effectLst/>
                          <a:latin typeface="Times New Roman" pitchFamily="18" charset="0"/>
                          <a:cs typeface="Times New Roman" pitchFamily="18" charset="0"/>
                        </a:rPr>
                        <a:t>(минг сўм.) </a:t>
                      </a:r>
                      <a:r>
                        <a:rPr kumimoji="0" lang="uz-Cyrl-UZ" sz="1000" b="0" i="1" u="none" strike="noStrike" cap="none" normalizeH="0" baseline="0" dirty="0">
                          <a:ln>
                            <a:noFill/>
                          </a:ln>
                          <a:solidFill>
                            <a:schemeClr val="tx1"/>
                          </a:solidFill>
                          <a:effectLst/>
                          <a:latin typeface="Times New Roman" pitchFamily="18" charset="0"/>
                          <a:cs typeface="Times New Roman" pitchFamily="18" charset="0"/>
                        </a:rPr>
                        <a:t>сатр: 010-011</a:t>
                      </a:r>
                      <a:endParaRPr kumimoji="0" lang="ru-RU" sz="1000" b="0" i="1"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46068"/>
                  </a:ext>
                </a:extLst>
              </a:tr>
              <a:tr h="388122">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Умумий ер майдони (га)</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0,480</a:t>
                      </a:r>
                      <a:endPar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8" marB="38958"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4911">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Бино ва иншоотнинг эгаллаган майдони (кв.м)</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3650</a:t>
                      </a:r>
                      <a:endPar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8" marB="38958"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4873">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Коммуникация тармоғи (мавжуд ёки мавжуд эмас)</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84420" marR="84420" marT="45703" marB="45703" anchor="ctr" horzOverflow="overflow"/>
                </a:tc>
                <a:extLst>
                  <a:ext uri="{0D108BD9-81ED-4DB2-BD59-A6C34878D82A}">
                    <a16:rowId xmlns:a16="http://schemas.microsoft.com/office/drawing/2014/main" val="10008"/>
                  </a:ext>
                </a:extLst>
              </a:tr>
              <a:tr h="37487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Сув</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Мавжуд эмас</a:t>
                      </a:r>
                      <a:endPar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20" marR="71920" marT="38954" marB="38954"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61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itchFamily="18" charset="0"/>
                          <a:cs typeface="Times New Roman" pitchFamily="18" charset="0"/>
                        </a:rPr>
                        <a:t>Газ</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Мавжуд эмас </a:t>
                      </a:r>
                    </a:p>
                  </a:txBody>
                  <a:tcPr marL="71920" marR="71920" marT="38954" marB="38954"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31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000" b="1" i="0" u="none" strike="noStrike" cap="none" normalizeH="0" baseline="0" dirty="0">
                          <a:ln>
                            <a:noFill/>
                          </a:ln>
                          <a:solidFill>
                            <a:schemeClr val="tx1"/>
                          </a:solidFill>
                          <a:effectLst/>
                          <a:latin typeface="Times New Roman" pitchFamily="18" charset="0"/>
                          <a:cs typeface="Times New Roman" pitchFamily="18" charset="0"/>
                        </a:rPr>
                        <a:t>Электр </a:t>
                      </a: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энергияси</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Мавжуд</a:t>
                      </a:r>
                    </a:p>
                  </a:txBody>
                  <a:tcPr marL="71920" marR="71920" marT="38954" marB="38954"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231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Жойлашган</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жойи</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r>
                        <a:rPr kumimoji="0" lang="ru-RU" sz="1000" b="0" i="0" u="none" strike="noStrike" cap="none" normalizeH="0" baseline="0" dirty="0">
                          <a:ln>
                            <a:noFill/>
                          </a:ln>
                          <a:solidFill>
                            <a:schemeClr val="tx1"/>
                          </a:solidFill>
                          <a:effectLst/>
                          <a:latin typeface="Times New Roman" pitchFamily="18" charset="0"/>
                          <a:cs typeface="Times New Roman" pitchFamily="18" charset="0"/>
                        </a:rPr>
                        <a:t>(</a:t>
                      </a:r>
                      <a:r>
                        <a:rPr kumimoji="0" lang="ru-RU" sz="1000" b="0" i="0" u="none" strike="noStrike" cap="none" normalizeH="0" baseline="0" dirty="0" err="1">
                          <a:ln>
                            <a:noFill/>
                          </a:ln>
                          <a:solidFill>
                            <a:schemeClr val="tx1"/>
                          </a:solidFill>
                          <a:effectLst/>
                          <a:latin typeface="Times New Roman" pitchFamily="18" charset="0"/>
                          <a:cs typeface="Times New Roman" pitchFamily="18" charset="0"/>
                        </a:rPr>
                        <a:t>геолокацияси</a:t>
                      </a:r>
                      <a:r>
                        <a:rPr kumimoji="0" lang="ru-RU" sz="1000" b="0" i="0" u="none" strike="noStrike" cap="none" normalizeH="0" baseline="0" dirty="0">
                          <a:ln>
                            <a:noFill/>
                          </a:ln>
                          <a:solidFill>
                            <a:schemeClr val="tx1"/>
                          </a:solidFill>
                          <a:effectLst/>
                          <a:latin typeface="Times New Roman" pitchFamily="18" charset="0"/>
                          <a:cs typeface="Times New Roman" pitchFamily="18" charset="0"/>
                        </a:rPr>
                        <a:t>)</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z-Cyrl-UZ"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0407856"/>
                  </a:ext>
                </a:extLst>
              </a:tr>
            </a:tbl>
          </a:graphicData>
        </a:graphic>
      </p:graphicFrame>
      <p:pic>
        <p:nvPicPr>
          <p:cNvPr id="2" name="Рисунок 1"/>
          <p:cNvPicPr>
            <a:picLocks noChangeAspect="1"/>
          </p:cNvPicPr>
          <p:nvPr/>
        </p:nvPicPr>
        <p:blipFill>
          <a:blip r:embed="rId2"/>
          <a:stretch>
            <a:fillRect/>
          </a:stretch>
        </p:blipFill>
        <p:spPr>
          <a:xfrm>
            <a:off x="4485974" y="1046313"/>
            <a:ext cx="4476932" cy="2996107"/>
          </a:xfrm>
          <a:prstGeom prst="rect">
            <a:avLst/>
          </a:prstGeom>
        </p:spPr>
      </p:pic>
      <p:pic>
        <p:nvPicPr>
          <p:cNvPr id="4" name="Рисунок 3"/>
          <p:cNvPicPr>
            <a:picLocks noChangeAspect="1"/>
          </p:cNvPicPr>
          <p:nvPr/>
        </p:nvPicPr>
        <p:blipFill>
          <a:blip r:embed="rId3"/>
          <a:stretch>
            <a:fillRect/>
          </a:stretch>
        </p:blipFill>
        <p:spPr>
          <a:xfrm>
            <a:off x="4485974" y="4136969"/>
            <a:ext cx="4658026" cy="2169974"/>
          </a:xfrm>
          <a:prstGeom prst="rect">
            <a:avLst/>
          </a:prstGeom>
        </p:spPr>
      </p:pic>
    </p:spTree>
    <p:extLst>
      <p:ext uri="{BB962C8B-B14F-4D97-AF65-F5344CB8AC3E}">
        <p14:creationId xmlns:p14="http://schemas.microsoft.com/office/powerpoint/2010/main" val="96846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3" name="TextBox 1">
            <a:extLst>
              <a:ext uri="{FF2B5EF4-FFF2-40B4-BE49-F238E27FC236}">
                <a16:creationId xmlns:a16="http://schemas.microsoft.com/office/drawing/2014/main" id="{1F9F3B94-C2FF-42E4-A36B-12D4CFD344F7}"/>
              </a:ext>
            </a:extLst>
          </p:cNvPr>
          <p:cNvSpPr txBox="1">
            <a:spLocks noChangeArrowheads="1"/>
          </p:cNvSpPr>
          <p:nvPr/>
        </p:nvSpPr>
        <p:spPr bwMode="auto">
          <a:xfrm>
            <a:off x="550052" y="325317"/>
            <a:ext cx="8154333" cy="733819"/>
          </a:xfrm>
          <a:prstGeom prst="rect">
            <a:avLst/>
          </a:prstGeom>
          <a:solidFill>
            <a:schemeClr val="accent1">
              <a:lumMod val="60000"/>
              <a:lumOff val="4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ru-RU" altLang="zh-CN" sz="1363" b="1" dirty="0" err="1">
                <a:latin typeface="Times New Roman" pitchFamily="18" charset="0"/>
                <a:cs typeface="Times New Roman" pitchFamily="18" charset="0"/>
              </a:rPr>
              <a:t>Касби</a:t>
            </a:r>
            <a:r>
              <a:rPr lang="ru-RU" altLang="zh-CN" sz="1363" b="1" dirty="0">
                <a:latin typeface="Times New Roman" pitchFamily="18" charset="0"/>
                <a:cs typeface="Times New Roman" pitchFamily="18" charset="0"/>
              </a:rPr>
              <a:t> ТТБ </a:t>
            </a:r>
            <a:r>
              <a:rPr lang="ru-RU" altLang="zh-CN" sz="1363" b="1" dirty="0" err="1">
                <a:latin typeface="Times New Roman" pitchFamily="18" charset="0"/>
                <a:cs typeface="Times New Roman" pitchFamily="18" charset="0"/>
              </a:rPr>
              <a:t>собиқ</a:t>
            </a:r>
            <a:r>
              <a:rPr lang="ru-RU" altLang="zh-CN" sz="1363" b="1" dirty="0">
                <a:latin typeface="Times New Roman" pitchFamily="18" charset="0"/>
                <a:cs typeface="Times New Roman" pitchFamily="18" charset="0"/>
              </a:rPr>
              <a:t> </a:t>
            </a:r>
            <a:r>
              <a:rPr lang="ru-RU" altLang="zh-CN" sz="1363" b="1" dirty="0" err="1">
                <a:latin typeface="Times New Roman" pitchFamily="18" charset="0"/>
                <a:cs typeface="Times New Roman" pitchFamily="18" charset="0"/>
              </a:rPr>
              <a:t>болалар</a:t>
            </a:r>
            <a:r>
              <a:rPr lang="ru-RU" altLang="zh-CN" sz="1363" b="1" dirty="0">
                <a:latin typeface="Times New Roman" pitchFamily="18" charset="0"/>
                <a:cs typeface="Times New Roman" pitchFamily="18" charset="0"/>
              </a:rPr>
              <a:t> </a:t>
            </a:r>
            <a:r>
              <a:rPr lang="ru-RU" altLang="zh-CN" sz="1363" b="1" dirty="0" err="1">
                <a:latin typeface="Times New Roman" pitchFamily="18" charset="0"/>
                <a:cs typeface="Times New Roman" pitchFamily="18" charset="0"/>
              </a:rPr>
              <a:t>касалхонаси</a:t>
            </a:r>
            <a:r>
              <a:rPr lang="ru-RU" altLang="zh-CN" sz="1363" b="1" dirty="0">
                <a:latin typeface="Times New Roman" pitchFamily="18" charset="0"/>
                <a:cs typeface="Times New Roman" pitchFamily="18" charset="0"/>
              </a:rPr>
              <a:t> </a:t>
            </a:r>
            <a:r>
              <a:rPr lang="ru-RU" altLang="zh-CN" sz="1363" b="1" dirty="0" err="1">
                <a:latin typeface="Times New Roman" pitchFamily="18" charset="0"/>
                <a:cs typeface="Times New Roman" pitchFamily="18" charset="0"/>
              </a:rPr>
              <a:t>биноси</a:t>
            </a:r>
            <a:r>
              <a:rPr lang="ru-RU" altLang="zh-CN" sz="1363" b="1" dirty="0">
                <a:latin typeface="Times New Roman" pitchFamily="18" charset="0"/>
                <a:cs typeface="Times New Roman" pitchFamily="18" charset="0"/>
              </a:rPr>
              <a:t> </a:t>
            </a:r>
            <a:endParaRPr lang="uz-Cyrl-UZ" altLang="ru-RU" sz="767" b="1" dirty="0">
              <a:solidFill>
                <a:schemeClr val="accent1">
                  <a:lumMod val="60000"/>
                  <a:lumOff val="40000"/>
                </a:schemeClr>
              </a:solidFill>
              <a:latin typeface="Times New Roman" pitchFamily="18" charset="0"/>
              <a:cs typeface="Times New Roman" pitchFamily="18" charset="0"/>
            </a:endParaRPr>
          </a:p>
        </p:txBody>
      </p:sp>
      <p:graphicFrame>
        <p:nvGraphicFramePr>
          <p:cNvPr id="16" name="Group 82"/>
          <p:cNvGraphicFramePr>
            <a:graphicFrameLocks/>
          </p:cNvGraphicFramePr>
          <p:nvPr>
            <p:extLst/>
          </p:nvPr>
        </p:nvGraphicFramePr>
        <p:xfrm>
          <a:off x="562710" y="1153684"/>
          <a:ext cx="3923264" cy="5058710"/>
        </p:xfrm>
        <a:graphic>
          <a:graphicData uri="http://schemas.openxmlformats.org/drawingml/2006/table">
            <a:tbl>
              <a:tblPr/>
              <a:tblGrid>
                <a:gridCol w="1849710">
                  <a:extLst>
                    <a:ext uri="{9D8B030D-6E8A-4147-A177-3AD203B41FA5}">
                      <a16:colId xmlns:a16="http://schemas.microsoft.com/office/drawing/2014/main" val="20000"/>
                    </a:ext>
                  </a:extLst>
                </a:gridCol>
                <a:gridCol w="2073554">
                  <a:extLst>
                    <a:ext uri="{9D8B030D-6E8A-4147-A177-3AD203B41FA5}">
                      <a16:colId xmlns:a16="http://schemas.microsoft.com/office/drawing/2014/main" val="20001"/>
                    </a:ext>
                  </a:extLst>
                </a:gridCol>
              </a:tblGrid>
              <a:tr h="451109">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ru-RU" sz="1000" b="1" i="0" u="none" strike="noStrike" cap="none" normalizeH="0" baseline="0" dirty="0">
                          <a:ln>
                            <a:noFill/>
                          </a:ln>
                          <a:solidFill>
                            <a:schemeClr val="tx1"/>
                          </a:solidFill>
                          <a:effectLst/>
                          <a:latin typeface="Times New Roman" pitchFamily="18" charset="0"/>
                          <a:cs typeface="Times New Roman" pitchFamily="18" charset="0"/>
                        </a:rPr>
                        <a:t>Объект </a:t>
                      </a: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номи </a:t>
                      </a:r>
                      <a:br>
                        <a:rPr kumimoji="0" lang="uz-Cyrl-UZ" sz="1000" b="1" i="0" u="none" strike="noStrike" cap="none" normalizeH="0" baseline="0" dirty="0">
                          <a:ln>
                            <a:noFill/>
                          </a:ln>
                          <a:solidFill>
                            <a:schemeClr val="tx1"/>
                          </a:solidFill>
                          <a:effectLst/>
                          <a:latin typeface="Times New Roman" pitchFamily="18" charset="0"/>
                          <a:cs typeface="Times New Roman" pitchFamily="18" charset="0"/>
                        </a:rPr>
                      </a:br>
                      <a:r>
                        <a:rPr kumimoji="0" lang="uz-Cyrl-UZ" sz="1000" b="0" i="0" u="none" strike="noStrike" cap="none" normalizeH="0" baseline="0" dirty="0">
                          <a:ln>
                            <a:noFill/>
                          </a:ln>
                          <a:solidFill>
                            <a:schemeClr val="tx1"/>
                          </a:solidFill>
                          <a:effectLst/>
                          <a:latin typeface="Times New Roman" pitchFamily="18" charset="0"/>
                          <a:cs typeface="Times New Roman" pitchFamily="18" charset="0"/>
                        </a:rPr>
                        <a:t>(кадастр бўйича)</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zh-CN"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Болалар шифохонаси</a:t>
                      </a:r>
                      <a:endParaRPr kumimoji="0" lang="uz-Cyrl-UZ" altLang="zh-CN"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20" marR="71920" marT="38958" marB="38958"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311">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Юридик манзили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Касби тумани</a:t>
                      </a:r>
                      <a:endParaRPr kumimoji="0" lang="uz-Cyrl-UZ"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20" marR="71920" marT="38958" marB="38958"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365">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Балансда сақловчи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zh-CN"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Туман </a:t>
                      </a:r>
                      <a:r>
                        <a:rPr kumimoji="0" lang="ru-RU" altLang="zh-CN" sz="10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тиббиёт</a:t>
                      </a:r>
                      <a:r>
                        <a:rPr kumimoji="0" lang="ru-RU" altLang="zh-CN"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a:t>
                      </a:r>
                      <a:r>
                        <a:rPr kumimoji="0" lang="ru-RU" altLang="zh-CN" sz="10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бирлашмаси</a:t>
                      </a:r>
                      <a:endParaRPr kumimoji="0" lang="ru-RU" altLang="zh-CN"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8116" marR="8116" marT="8116"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87">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Объектнинг соҳа йўналиши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тиббиёт</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0308">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Қолдиқ (баланс) қиймати </a:t>
                      </a:r>
                      <a:r>
                        <a:rPr kumimoji="0" lang="uz-Cyrl-UZ" sz="1000" b="0" i="1" u="none" strike="noStrike" cap="none" normalizeH="0" baseline="0" dirty="0">
                          <a:ln>
                            <a:noFill/>
                          </a:ln>
                          <a:solidFill>
                            <a:srgbClr val="FF0000"/>
                          </a:solidFill>
                          <a:effectLst/>
                          <a:latin typeface="Times New Roman" pitchFamily="18" charset="0"/>
                          <a:cs typeface="Times New Roman" pitchFamily="18" charset="0"/>
                        </a:rPr>
                        <a:t>(минг сўм.) </a:t>
                      </a:r>
                      <a:r>
                        <a:rPr kumimoji="0" lang="uz-Cyrl-UZ" sz="1000" b="0" i="1" u="none" strike="noStrike" cap="none" normalizeH="0" baseline="0" dirty="0">
                          <a:ln>
                            <a:noFill/>
                          </a:ln>
                          <a:solidFill>
                            <a:schemeClr val="tx1"/>
                          </a:solidFill>
                          <a:effectLst/>
                          <a:latin typeface="Times New Roman" pitchFamily="18" charset="0"/>
                          <a:cs typeface="Times New Roman" pitchFamily="18" charset="0"/>
                        </a:rPr>
                        <a:t>сатр: 010-011</a:t>
                      </a:r>
                      <a:endParaRPr kumimoji="0" lang="ru-RU" sz="1000" b="0" i="1"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46068"/>
                  </a:ext>
                </a:extLst>
              </a:tr>
              <a:tr h="388122">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Умумий ер майдони (га)</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32000</a:t>
                      </a:r>
                      <a:endPar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8" marB="38958"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4911">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Бино ва иншоотнинг эгаллаган майдони (кв.м)</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7380</a:t>
                      </a:r>
                      <a:endPar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8" marB="38958"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4873">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Коммуникация тармоғи (мавжуд ёки мавжуд эмас)</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84420" marR="84420" marT="45703" marB="45703" anchor="ctr" horzOverflow="overflow"/>
                </a:tc>
                <a:extLst>
                  <a:ext uri="{0D108BD9-81ED-4DB2-BD59-A6C34878D82A}">
                    <a16:rowId xmlns:a16="http://schemas.microsoft.com/office/drawing/2014/main" val="10008"/>
                  </a:ext>
                </a:extLst>
              </a:tr>
              <a:tr h="37487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Сув</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Мавжуд эмас</a:t>
                      </a:r>
                      <a:endPar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20" marR="71920" marT="38954" marB="38954"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61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itchFamily="18" charset="0"/>
                          <a:cs typeface="Times New Roman" pitchFamily="18" charset="0"/>
                        </a:rPr>
                        <a:t>Газ</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Мавжуд эмас </a:t>
                      </a:r>
                    </a:p>
                  </a:txBody>
                  <a:tcPr marL="71920" marR="71920" marT="38954" marB="38954"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31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000" b="1" i="0" u="none" strike="noStrike" cap="none" normalizeH="0" baseline="0" dirty="0">
                          <a:ln>
                            <a:noFill/>
                          </a:ln>
                          <a:solidFill>
                            <a:schemeClr val="tx1"/>
                          </a:solidFill>
                          <a:effectLst/>
                          <a:latin typeface="Times New Roman" pitchFamily="18" charset="0"/>
                          <a:cs typeface="Times New Roman" pitchFamily="18" charset="0"/>
                        </a:rPr>
                        <a:t>Электр </a:t>
                      </a: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энергияси</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Мавжуд</a:t>
                      </a:r>
                    </a:p>
                  </a:txBody>
                  <a:tcPr marL="71920" marR="71920" marT="38954" marB="38954"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2317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Жойлашган</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жойи</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r>
                        <a:rPr kumimoji="0" lang="ru-RU" sz="1000" b="0" i="0" u="none" strike="noStrike" cap="none" normalizeH="0" baseline="0" dirty="0">
                          <a:ln>
                            <a:noFill/>
                          </a:ln>
                          <a:solidFill>
                            <a:schemeClr val="tx1"/>
                          </a:solidFill>
                          <a:effectLst/>
                          <a:latin typeface="Times New Roman" pitchFamily="18" charset="0"/>
                          <a:cs typeface="Times New Roman" pitchFamily="18" charset="0"/>
                        </a:rPr>
                        <a:t>(</a:t>
                      </a:r>
                      <a:r>
                        <a:rPr kumimoji="0" lang="ru-RU" sz="1000" b="0" i="0" u="none" strike="noStrike" cap="none" normalizeH="0" baseline="0" dirty="0" err="1">
                          <a:ln>
                            <a:noFill/>
                          </a:ln>
                          <a:solidFill>
                            <a:schemeClr val="tx1"/>
                          </a:solidFill>
                          <a:effectLst/>
                          <a:latin typeface="Times New Roman" pitchFamily="18" charset="0"/>
                          <a:cs typeface="Times New Roman" pitchFamily="18" charset="0"/>
                        </a:rPr>
                        <a:t>геолокацияси</a:t>
                      </a:r>
                      <a:r>
                        <a:rPr kumimoji="0" lang="ru-RU" sz="1000" b="0" i="0" u="none" strike="noStrike" cap="none" normalizeH="0" baseline="0" dirty="0">
                          <a:ln>
                            <a:noFill/>
                          </a:ln>
                          <a:solidFill>
                            <a:schemeClr val="tx1"/>
                          </a:solidFill>
                          <a:effectLst/>
                          <a:latin typeface="Times New Roman" pitchFamily="18" charset="0"/>
                          <a:cs typeface="Times New Roman" pitchFamily="18" charset="0"/>
                        </a:rPr>
                        <a:t>)</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z-Cyrl-UZ"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0407856"/>
                  </a:ext>
                </a:extLst>
              </a:tr>
            </a:tbl>
          </a:graphicData>
        </a:graphic>
      </p:graphicFrame>
      <p:pic>
        <p:nvPicPr>
          <p:cNvPr id="1027" name="Picture 3"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974" y="1153684"/>
            <a:ext cx="4218411" cy="241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974" y="3573016"/>
            <a:ext cx="4218411" cy="263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8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8"/>
          <p:cNvGraphicFramePr>
            <a:graphicFrameLocks noGrp="1"/>
          </p:cNvGraphicFramePr>
          <p:nvPr>
            <p:extLst/>
          </p:nvPr>
        </p:nvGraphicFramePr>
        <p:xfrm>
          <a:off x="285719" y="500042"/>
          <a:ext cx="4286281" cy="4093096"/>
        </p:xfrm>
        <a:graphic>
          <a:graphicData uri="http://schemas.openxmlformats.org/drawingml/2006/table">
            <a:tbl>
              <a:tblPr/>
              <a:tblGrid>
                <a:gridCol w="1121131">
                  <a:extLst>
                    <a:ext uri="{9D8B030D-6E8A-4147-A177-3AD203B41FA5}">
                      <a16:colId xmlns:a16="http://schemas.microsoft.com/office/drawing/2014/main" val="20000"/>
                    </a:ext>
                  </a:extLst>
                </a:gridCol>
                <a:gridCol w="1046390">
                  <a:extLst>
                    <a:ext uri="{9D8B030D-6E8A-4147-A177-3AD203B41FA5}">
                      <a16:colId xmlns:a16="http://schemas.microsoft.com/office/drawing/2014/main" val="20001"/>
                    </a:ext>
                  </a:extLst>
                </a:gridCol>
                <a:gridCol w="1195874">
                  <a:extLst>
                    <a:ext uri="{9D8B030D-6E8A-4147-A177-3AD203B41FA5}">
                      <a16:colId xmlns:a16="http://schemas.microsoft.com/office/drawing/2014/main" val="20002"/>
                    </a:ext>
                  </a:extLst>
                </a:gridCol>
                <a:gridCol w="922886">
                  <a:extLst>
                    <a:ext uri="{9D8B030D-6E8A-4147-A177-3AD203B41FA5}">
                      <a16:colId xmlns:a16="http://schemas.microsoft.com/office/drawing/2014/main" val="20003"/>
                    </a:ext>
                  </a:extLst>
                </a:gridCol>
              </a:tblGrid>
              <a:tr h="214314">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a:t>
                      </a:r>
                      <a:r>
                        <a:rPr kumimoji="0" lang="uz-Cyrl-UZ"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ў</a:t>
                      </a:r>
                      <a:r>
                        <a:rPr kumimoji="0" lang="ru-RU" altLang="ru-RU" sz="1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рсаткичлар</a:t>
                      </a:r>
                      <a:endPar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93382">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Кашкадарё</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вилояти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Китоб</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туман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тиббиёт</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бирлашмаси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Эндокринология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булими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1"/>
                  </a:ext>
                </a:extLst>
              </a:tr>
              <a:tr h="18189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Юридик манзили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ru-RU" altLang="ru-RU" sz="1100" b="0" i="0" u="none" strike="noStrike" cap="none" normalizeH="0" baseline="0" dirty="0" smtClean="0">
                        <a:ln>
                          <a:noFill/>
                        </a:ln>
                        <a:solidFill>
                          <a:schemeClr val="tx1"/>
                        </a:solidFill>
                        <a:effectLst/>
                        <a:latin typeface="Times New Roman" panose="02020603050405020304" pitchFamily="18" charset="0"/>
                      </a:endParaRP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Китоб</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тумани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Навкот</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кишлоги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0" marR="0" marT="0" marB="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2"/>
                  </a:ext>
                </a:extLst>
              </a:tr>
              <a:tr h="1752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Балансда сақловчи 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Китоб</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туман тиббиёт бирлашмаси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3"/>
                  </a:ext>
                </a:extLst>
              </a:tr>
              <a:tr h="220139">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фаолият с</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оҳа</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Соғлиқни сақлаш</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4"/>
                  </a:ext>
                </a:extLst>
              </a:tr>
              <a:tr h="3047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қурилган ёки ишга тушган йили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1964 йил</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21706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Умумий ер майдони (кв.м)</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1,12 га</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6"/>
                  </a:ext>
                </a:extLst>
              </a:tr>
              <a:tr h="28181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 ва иншоотнинг эгаллаган ер майдони (га)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810,71</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33704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техник характеристикаси (ғишт ёки бетон плитадан)</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Пишиқ ғишт, бетон плита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106522">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1" i="0" u="none" strike="noStrike" cap="none" normalizeH="0" baseline="0" dirty="0" smtClean="0">
                          <a:ln>
                            <a:noFill/>
                          </a:ln>
                          <a:solidFill>
                            <a:schemeClr val="tx1"/>
                          </a:solidFill>
                          <a:effectLst/>
                          <a:latin typeface="Times New Roman" pitchFamily="18" charset="0"/>
                          <a:cs typeface="Times New Roman" pitchFamily="18" charset="0"/>
                        </a:rPr>
                        <a:t>Коммуникация тармоғи</a:t>
                      </a:r>
                      <a:endParaRPr kumimoji="0" lang="ru-RU" alt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171276">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Сув</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Артезиан қудуқ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Газ</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йўқ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464">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Иссиқлик тармоғи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Электр</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26696">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defRPr/>
                      </a:pPr>
                      <a:r>
                        <a:rPr lang="uz-Cyrl-UZ" sz="1000" dirty="0" smtClean="0">
                          <a:effectLst/>
                          <a:latin typeface="Times New Roman" pitchFamily="18" charset="0"/>
                          <a:cs typeface="Times New Roman" pitchFamily="18" charset="0"/>
                        </a:rPr>
                        <a:t>Бинолардан самарали фойдаланиш бўйича таклифлар (алохида таклифлар кўрсатилиши шарт)</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иккинчи қавати  хам Давлат-хусусий шериклигига тавсия қилинади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8" name="Rectangle 72"/>
          <p:cNvSpPr txBox="1">
            <a:spLocks noChangeArrowheads="1"/>
          </p:cNvSpPr>
          <p:nvPr/>
        </p:nvSpPr>
        <p:spPr>
          <a:xfrm>
            <a:off x="250825" y="142853"/>
            <a:ext cx="8713788" cy="21431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z-Cyrl-UZ"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Китоб туман тиббиёт бирлашмаси</a:t>
            </a:r>
            <a:endParaRPr kumimoji="0" lang="ru-RU"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9" name="Таблица 8"/>
          <p:cNvGraphicFramePr>
            <a:graphicFrameLocks noGrp="1"/>
          </p:cNvGraphicFramePr>
          <p:nvPr>
            <p:extLst/>
          </p:nvPr>
        </p:nvGraphicFramePr>
        <p:xfrm>
          <a:off x="285720" y="4725143"/>
          <a:ext cx="4286280" cy="2164080"/>
        </p:xfrm>
        <a:graphic>
          <a:graphicData uri="http://schemas.openxmlformats.org/drawingml/2006/table">
            <a:tbl>
              <a:tblPr firstRow="1" bandRow="1">
                <a:tableStyleId>{5C22544A-7EE6-4342-B048-85BDC9FD1C3A}</a:tableStyleId>
              </a:tblPr>
              <a:tblGrid>
                <a:gridCol w="4286280">
                  <a:extLst>
                    <a:ext uri="{9D8B030D-6E8A-4147-A177-3AD203B41FA5}">
                      <a16:colId xmlns:a16="http://schemas.microsoft.com/office/drawing/2014/main" val="20000"/>
                    </a:ext>
                  </a:extLst>
                </a:gridCol>
              </a:tblGrid>
              <a:tr h="1314400">
                <a:tc>
                  <a:txBody>
                    <a:bodyPr/>
                    <a:lstStyle/>
                    <a:p>
                      <a:pPr algn="just"/>
                      <a:r>
                        <a:rPr lang="uz-Cyrl-UZ" sz="1000" b="1" dirty="0" smtClean="0">
                          <a:solidFill>
                            <a:schemeClr val="tx1"/>
                          </a:solidFill>
                          <a:latin typeface="Times New Roman" pitchFamily="18" charset="0"/>
                          <a:cs typeface="Times New Roman" pitchFamily="18" charset="0"/>
                        </a:rPr>
                        <a:t>Бино</a:t>
                      </a:r>
                      <a:r>
                        <a:rPr lang="uz-Cyrl-UZ" sz="1000" b="1" baseline="0" dirty="0" smtClean="0">
                          <a:solidFill>
                            <a:schemeClr val="tx1"/>
                          </a:solidFill>
                          <a:latin typeface="Times New Roman" pitchFamily="18" charset="0"/>
                          <a:cs typeface="Times New Roman" pitchFamily="18" charset="0"/>
                        </a:rPr>
                        <a:t> фақат Давлат-хусусий шериклиги асосида тиббиёт йўналишида фаолият кўрсатиш шарти билан 3 йилдан 49 йилгача берилади. </a:t>
                      </a:r>
                    </a:p>
                    <a:p>
                      <a:pPr algn="just"/>
                      <a:r>
                        <a:rPr lang="uz-Cyrl-UZ" sz="1000" b="1" baseline="0" dirty="0" smtClean="0">
                          <a:solidFill>
                            <a:schemeClr val="tx1"/>
                          </a:solidFill>
                          <a:latin typeface="Times New Roman" pitchFamily="18" charset="0"/>
                          <a:cs typeface="Times New Roman" pitchFamily="18" charset="0"/>
                        </a:rPr>
                        <a:t>Шартнома муддати тугагандан кейин бино, барча тиббий асбоб ускуналар ва жихозлари тўлалигича Давлат шеригига топширилади.</a:t>
                      </a:r>
                    </a:p>
                    <a:p>
                      <a:pPr algn="just"/>
                      <a:r>
                        <a:rPr lang="uz-Cyrl-UZ" sz="1000" b="1" baseline="0" dirty="0" smtClean="0">
                          <a:solidFill>
                            <a:schemeClr val="tx1"/>
                          </a:solidFill>
                          <a:latin typeface="Times New Roman" pitchFamily="18" charset="0"/>
                          <a:cs typeface="Times New Roman" pitchFamily="18" charset="0"/>
                        </a:rPr>
                        <a:t>Ҳужжатлар тўплами: </a:t>
                      </a:r>
                      <a:r>
                        <a:rPr lang="uz-Cyrl-UZ" sz="1000" b="0" baseline="0" dirty="0" smtClean="0">
                          <a:solidFill>
                            <a:schemeClr val="tx1"/>
                          </a:solidFill>
                          <a:latin typeface="Times New Roman" pitchFamily="18" charset="0"/>
                          <a:cs typeface="Times New Roman" pitchFamily="18" charset="0"/>
                        </a:rPr>
                        <a:t>1.  Олинадиган тиббий асбоб ускуналарнинг тижорат таклифи. 2. Лойиҳанинг баҳолаш ҳужжатлари. 3.Лойиҳа  концепция. 4.  Таъмирлаш ва қайта қуриш смета лойиҳаси.  5. Кредит олмоқчи бўлган банкингизнинг хати.     6. Презентация.  7. Вилоят соғлиқни сақлаш бошқармасининг хулосаси.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29817">
                <a:tc>
                  <a:txBody>
                    <a:bodyPr/>
                    <a:lstStyle/>
                    <a:p>
                      <a:r>
                        <a:rPr lang="uz-Cyrl-UZ" sz="1000" b="1" dirty="0" smtClean="0">
                          <a:solidFill>
                            <a:schemeClr val="tx1"/>
                          </a:solidFill>
                          <a:latin typeface="Times New Roman" pitchFamily="18" charset="0"/>
                          <a:cs typeface="Times New Roman" pitchFamily="18" charset="0"/>
                        </a:rPr>
                        <a:t>Батафсил маълумот олиш учун:</a:t>
                      </a:r>
                      <a:r>
                        <a:rPr lang="uz-Cyrl-UZ" sz="1000" b="1" baseline="0" dirty="0" smtClean="0">
                          <a:solidFill>
                            <a:schemeClr val="tx1"/>
                          </a:solidFill>
                          <a:latin typeface="Times New Roman" pitchFamily="18" charset="0"/>
                          <a:cs typeface="Times New Roman" pitchFamily="18" charset="0"/>
                        </a:rPr>
                        <a:t> </a:t>
                      </a:r>
                    </a:p>
                    <a:p>
                      <a:r>
                        <a:rPr lang="uz-Cyrl-UZ" sz="1000" b="0" baseline="0" dirty="0" smtClean="0">
                          <a:solidFill>
                            <a:schemeClr val="tx1"/>
                          </a:solidFill>
                          <a:latin typeface="Times New Roman" pitchFamily="18" charset="0"/>
                          <a:cs typeface="Times New Roman" pitchFamily="18" charset="0"/>
                        </a:rPr>
                        <a:t>Ўз РССВ ДХШ ва ТТРББ </a:t>
                      </a:r>
                      <a:r>
                        <a:rPr lang="en-US" sz="1000" b="1" dirty="0" smtClean="0">
                          <a:solidFill>
                            <a:schemeClr val="tx1"/>
                          </a:solidFill>
                          <a:latin typeface="Times New Roman" pitchFamily="18" charset="0"/>
                          <a:cs typeface="Times New Roman" pitchFamily="18" charset="0"/>
                        </a:rPr>
                        <a:t>web </a:t>
                      </a:r>
                      <a:r>
                        <a:rPr lang="uz-Cyrl-UZ" sz="1000" b="1" dirty="0" smtClean="0">
                          <a:solidFill>
                            <a:schemeClr val="tx1"/>
                          </a:solidFill>
                          <a:latin typeface="Times New Roman" pitchFamily="18" charset="0"/>
                          <a:cs typeface="Times New Roman" pitchFamily="18" charset="0"/>
                        </a:rPr>
                        <a:t>сайт:</a:t>
                      </a:r>
                      <a:r>
                        <a:rPr lang="en-US" sz="1000" b="1"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 </a:t>
                      </a:r>
                      <a:r>
                        <a:rPr lang="en-US" sz="1000" b="0" dirty="0" smtClean="0">
                          <a:solidFill>
                            <a:schemeClr val="tx1"/>
                          </a:solidFill>
                          <a:latin typeface="Times New Roman" pitchFamily="18" charset="0"/>
                          <a:cs typeface="Times New Roman" pitchFamily="18" charset="0"/>
                        </a:rPr>
                        <a:t>minzdrav.uz</a:t>
                      </a:r>
                      <a:r>
                        <a:rPr lang="uz-Cyrl-UZ" sz="1000" b="0"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тел.:</a:t>
                      </a:r>
                      <a:r>
                        <a:rPr lang="uz-Cyrl-UZ" sz="1000" b="0" dirty="0" smtClean="0">
                          <a:solidFill>
                            <a:schemeClr val="tx1"/>
                          </a:solidFill>
                          <a:latin typeface="Times New Roman" pitchFamily="18" charset="0"/>
                          <a:cs typeface="Times New Roman" pitchFamily="18" charset="0"/>
                        </a:rPr>
                        <a:t> 71 246 86 13</a:t>
                      </a:r>
                    </a:p>
                    <a:p>
                      <a:r>
                        <a:rPr lang="uz-Cyrl-UZ" sz="1000" dirty="0" smtClean="0">
                          <a:solidFill>
                            <a:schemeClr val="tx1"/>
                          </a:solidFill>
                          <a:latin typeface="Times New Roman" pitchFamily="18" charset="0"/>
                          <a:cs typeface="Times New Roman" pitchFamily="18" charset="0"/>
                        </a:rPr>
                        <a:t>Кашкадарё</a:t>
                      </a:r>
                      <a:r>
                        <a:rPr lang="uz-Cyrl-UZ" sz="1000" baseline="0" dirty="0" smtClean="0">
                          <a:solidFill>
                            <a:schemeClr val="tx1"/>
                          </a:solidFill>
                          <a:latin typeface="Times New Roman" pitchFamily="18" charset="0"/>
                          <a:cs typeface="Times New Roman" pitchFamily="18" charset="0"/>
                        </a:rPr>
                        <a:t> </a:t>
                      </a:r>
                      <a:r>
                        <a:rPr lang="uz-Cyrl-UZ" sz="1000" dirty="0" smtClean="0">
                          <a:solidFill>
                            <a:schemeClr val="tx1"/>
                          </a:solidFill>
                          <a:latin typeface="Times New Roman" pitchFamily="18" charset="0"/>
                          <a:cs typeface="Times New Roman" pitchFamily="18" charset="0"/>
                        </a:rPr>
                        <a:t>ВССБ</a:t>
                      </a:r>
                      <a:r>
                        <a:rPr lang="uz-Cyrl-UZ" sz="1000" baseline="0" dirty="0" smtClean="0">
                          <a:solidFill>
                            <a:schemeClr val="tx1"/>
                          </a:solidFill>
                          <a:latin typeface="Times New Roman" pitchFamily="18" charset="0"/>
                          <a:cs typeface="Times New Roman" pitchFamily="18" charset="0"/>
                        </a:rPr>
                        <a:t> </a:t>
                      </a:r>
                      <a:r>
                        <a:rPr lang="uz-Cyrl-UZ" sz="1000" b="1" baseline="0" dirty="0" smtClean="0">
                          <a:solidFill>
                            <a:schemeClr val="tx1"/>
                          </a:solidFill>
                          <a:latin typeface="Times New Roman" pitchFamily="18" charset="0"/>
                          <a:cs typeface="Times New Roman" pitchFamily="18" charset="0"/>
                        </a:rPr>
                        <a:t>тел: </a:t>
                      </a:r>
                      <a:r>
                        <a:rPr lang="uz-Cyrl-UZ" sz="1000" b="0" baseline="0" dirty="0" smtClean="0">
                          <a:solidFill>
                            <a:schemeClr val="tx1"/>
                          </a:solidFill>
                          <a:latin typeface="Times New Roman" pitchFamily="18" charset="0"/>
                          <a:cs typeface="Times New Roman" pitchFamily="18" charset="0"/>
                        </a:rPr>
                        <a:t>91 262 05 02</a:t>
                      </a:r>
                      <a:endParaRPr lang="uz-Cyrl-UZ" sz="1000" baseline="0" dirty="0" smtClean="0">
                        <a:solidFill>
                          <a:schemeClr val="tx1"/>
                        </a:solidFill>
                        <a:latin typeface="Times New Roman" pitchFamily="18" charset="0"/>
                        <a:cs typeface="Times New Roman" pitchFamily="18" charset="0"/>
                      </a:endParaRPr>
                    </a:p>
                    <a:p>
                      <a:r>
                        <a:rPr lang="uz-Cyrl-UZ" sz="1000" b="0" baseline="0" dirty="0" smtClean="0">
                          <a:solidFill>
                            <a:schemeClr val="tx1"/>
                          </a:solidFill>
                          <a:latin typeface="Times New Roman" pitchFamily="18" charset="0"/>
                          <a:cs typeface="Times New Roman" pitchFamily="18" charset="0"/>
                        </a:rPr>
                        <a:t>Кашкадарё </a:t>
                      </a:r>
                      <a:r>
                        <a:rPr lang="uz-Cyrl-UZ" sz="1000" dirty="0" smtClean="0">
                          <a:solidFill>
                            <a:schemeClr val="tx1"/>
                          </a:solidFill>
                          <a:latin typeface="Times New Roman" pitchFamily="18" charset="0"/>
                          <a:cs typeface="Times New Roman" pitchFamily="18" charset="0"/>
                        </a:rPr>
                        <a:t>ВССБ</a:t>
                      </a:r>
                      <a:r>
                        <a:rPr lang="uz-Cyrl-UZ" sz="1000" b="0" baseline="0" dirty="0" smtClean="0">
                          <a:solidFill>
                            <a:schemeClr val="tx1"/>
                          </a:solidFill>
                          <a:latin typeface="Times New Roman" pitchFamily="18" charset="0"/>
                          <a:cs typeface="Times New Roman" pitchFamily="18" charset="0"/>
                        </a:rPr>
                        <a:t> ДХШ бўлими </a:t>
                      </a:r>
                      <a:r>
                        <a:rPr lang="uz-Cyrl-UZ" sz="1000" b="1" baseline="0" dirty="0" smtClean="0">
                          <a:solidFill>
                            <a:schemeClr val="tx1"/>
                          </a:solidFill>
                          <a:latin typeface="Times New Roman" pitchFamily="18" charset="0"/>
                          <a:cs typeface="Times New Roman" pitchFamily="18" charset="0"/>
                        </a:rPr>
                        <a:t>тел: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832" y="476672"/>
            <a:ext cx="435878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832" y="3717032"/>
            <a:ext cx="435878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257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8"/>
          <p:cNvGraphicFramePr>
            <a:graphicFrameLocks noGrp="1"/>
          </p:cNvGraphicFramePr>
          <p:nvPr>
            <p:extLst/>
          </p:nvPr>
        </p:nvGraphicFramePr>
        <p:xfrm>
          <a:off x="285720" y="500042"/>
          <a:ext cx="4214842" cy="4071244"/>
        </p:xfrm>
        <a:graphic>
          <a:graphicData uri="http://schemas.openxmlformats.org/drawingml/2006/table">
            <a:tbl>
              <a:tblPr/>
              <a:tblGrid>
                <a:gridCol w="1162715">
                  <a:extLst>
                    <a:ext uri="{9D8B030D-6E8A-4147-A177-3AD203B41FA5}">
                      <a16:colId xmlns:a16="http://schemas.microsoft.com/office/drawing/2014/main" val="20000"/>
                    </a:ext>
                  </a:extLst>
                </a:gridCol>
                <a:gridCol w="944706">
                  <a:extLst>
                    <a:ext uri="{9D8B030D-6E8A-4147-A177-3AD203B41FA5}">
                      <a16:colId xmlns:a16="http://schemas.microsoft.com/office/drawing/2014/main" val="20001"/>
                    </a:ext>
                  </a:extLst>
                </a:gridCol>
                <a:gridCol w="872036">
                  <a:extLst>
                    <a:ext uri="{9D8B030D-6E8A-4147-A177-3AD203B41FA5}">
                      <a16:colId xmlns:a16="http://schemas.microsoft.com/office/drawing/2014/main" val="20002"/>
                    </a:ext>
                  </a:extLst>
                </a:gridCol>
                <a:gridCol w="1235385">
                  <a:extLst>
                    <a:ext uri="{9D8B030D-6E8A-4147-A177-3AD203B41FA5}">
                      <a16:colId xmlns:a16="http://schemas.microsoft.com/office/drawing/2014/main" val="20003"/>
                    </a:ext>
                  </a:extLst>
                </a:gridCol>
              </a:tblGrid>
              <a:tr h="212189">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a:t>
                      </a:r>
                      <a:r>
                        <a:rPr kumimoji="0" lang="uz-Cyrl-UZ"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ў</a:t>
                      </a:r>
                      <a:r>
                        <a:rPr kumimoji="0" lang="ru-RU" altLang="ru-RU" sz="1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рсаткичлар</a:t>
                      </a:r>
                      <a:endPar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0484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Кашкадарё</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вилояти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Китоб</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туман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тиббиёт</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бирлашмаси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Собик</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болалар</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шифохонаси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1"/>
                  </a:ext>
                </a:extLst>
              </a:tr>
              <a:tr h="212189">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Юридик манзили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ru-RU" altLang="ru-RU" sz="1100" b="0" i="0" u="none" strike="noStrike" cap="none" normalizeH="0" baseline="0" dirty="0" smtClean="0">
                        <a:ln>
                          <a:noFill/>
                        </a:ln>
                        <a:solidFill>
                          <a:schemeClr val="tx1"/>
                        </a:solidFill>
                        <a:effectLst/>
                        <a:latin typeface="Times New Roman" panose="02020603050405020304" pitchFamily="18" charset="0"/>
                      </a:endParaRP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Китоб</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тумани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Катта</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кўл</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кучаси</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13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уй</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2"/>
                  </a:ext>
                </a:extLst>
              </a:tr>
              <a:tr h="212193">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Балансда сақловчи 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Китоб</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туман тиббиёт бирлашмаси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3"/>
                  </a:ext>
                </a:extLst>
              </a:tr>
              <a:tr h="212193">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фаолият с</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оҳа</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Соғлиқни сақлаш</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4"/>
                  </a:ext>
                </a:extLst>
              </a:tr>
              <a:tr h="358515">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қурилган ёки ишга тушган йили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1952 йил</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212193">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Умумий ер майдони (га)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2,66 га</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6"/>
                  </a:ext>
                </a:extLst>
              </a:tr>
              <a:tr h="358515">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 ва иншоотнинг эгаллаган ер майдони (кв.м)</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4778,6кв.м</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50484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техник характеристикаси (ғишт ёки бетон плитадан)</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Хом гишт  ғишт, </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212189">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1" i="0" u="none" strike="noStrike" cap="none" normalizeH="0" baseline="0" dirty="0" smtClean="0">
                          <a:ln>
                            <a:noFill/>
                          </a:ln>
                          <a:solidFill>
                            <a:schemeClr val="tx1"/>
                          </a:solidFill>
                          <a:effectLst/>
                          <a:latin typeface="Times New Roman" pitchFamily="18" charset="0"/>
                          <a:cs typeface="Times New Roman" pitchFamily="18" charset="0"/>
                        </a:rPr>
                        <a:t>Коммуникация тармоғи</a:t>
                      </a:r>
                      <a:endParaRPr kumimoji="0" lang="ru-RU" alt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212193">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Сув</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Йук</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Газ</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йўқ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2193">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Иссиқлик тармоғи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Электр</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04844">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defRPr/>
                      </a:pPr>
                      <a:r>
                        <a:rPr lang="uz-Cyrl-UZ" sz="1000" dirty="0" smtClean="0">
                          <a:effectLst/>
                          <a:latin typeface="Times New Roman" pitchFamily="18" charset="0"/>
                          <a:cs typeface="Times New Roman" pitchFamily="18" charset="0"/>
                        </a:rPr>
                        <a:t>Бинолардан самарали фойдаланиш бўйича таклифлар (алохида таклифлар кўрсатилиши шарт)</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бир қисми Давлат-хусусий шериклигига тавсия қилинади </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7" name="Rectangle 72"/>
          <p:cNvSpPr txBox="1">
            <a:spLocks noChangeArrowheads="1"/>
          </p:cNvSpPr>
          <p:nvPr/>
        </p:nvSpPr>
        <p:spPr>
          <a:xfrm>
            <a:off x="250825" y="142853"/>
            <a:ext cx="8713788" cy="285751"/>
          </a:xfrm>
          <a:prstGeom prst="rect">
            <a:avLst/>
          </a:prstGeom>
        </p:spPr>
        <p:txBody>
          <a:bodyPr vert="horz" lIns="91440" tIns="45720" rIns="91440" bIns="45720" rtlCol="0" anchor="ctr">
            <a:noAutofit/>
          </a:bodyPr>
          <a:lstStyle/>
          <a:p>
            <a:pPr lvl="0" algn="ctr">
              <a:spcBef>
                <a:spcPct val="0"/>
              </a:spcBef>
              <a:defRPr/>
            </a:pPr>
            <a:r>
              <a:rPr lang="uz-Cyrl-UZ" b="1" dirty="0">
                <a:latin typeface="Times New Roman" pitchFamily="18" charset="0"/>
                <a:cs typeface="Times New Roman" pitchFamily="18" charset="0"/>
              </a:rPr>
              <a:t>Китоб туман тиббиёт бирлашмаси</a:t>
            </a:r>
            <a:endParaRPr lang="ru-RU" b="1" dirty="0">
              <a:latin typeface="Times New Roman" pitchFamily="18" charset="0"/>
              <a:cs typeface="Times New Roman" pitchFamily="18" charset="0"/>
            </a:endParaRPr>
          </a:p>
        </p:txBody>
      </p:sp>
      <p:graphicFrame>
        <p:nvGraphicFramePr>
          <p:cNvPr id="8" name="Таблица 7"/>
          <p:cNvGraphicFramePr>
            <a:graphicFrameLocks noGrp="1"/>
          </p:cNvGraphicFramePr>
          <p:nvPr>
            <p:extLst/>
          </p:nvPr>
        </p:nvGraphicFramePr>
        <p:xfrm>
          <a:off x="285720" y="4643446"/>
          <a:ext cx="4214842" cy="2164080"/>
        </p:xfrm>
        <a:graphic>
          <a:graphicData uri="http://schemas.openxmlformats.org/drawingml/2006/table">
            <a:tbl>
              <a:tblPr firstRow="1" bandRow="1">
                <a:tableStyleId>{5C22544A-7EE6-4342-B048-85BDC9FD1C3A}</a:tableStyleId>
              </a:tblPr>
              <a:tblGrid>
                <a:gridCol w="4214842">
                  <a:extLst>
                    <a:ext uri="{9D8B030D-6E8A-4147-A177-3AD203B41FA5}">
                      <a16:colId xmlns:a16="http://schemas.microsoft.com/office/drawing/2014/main" val="20000"/>
                    </a:ext>
                  </a:extLst>
                </a:gridCol>
              </a:tblGrid>
              <a:tr h="1203911">
                <a:tc>
                  <a:txBody>
                    <a:bodyPr/>
                    <a:lstStyle/>
                    <a:p>
                      <a:pPr algn="just"/>
                      <a:r>
                        <a:rPr lang="uz-Cyrl-UZ" sz="1000" b="1" dirty="0" smtClean="0">
                          <a:solidFill>
                            <a:schemeClr val="tx1"/>
                          </a:solidFill>
                          <a:latin typeface="Times New Roman" pitchFamily="18" charset="0"/>
                          <a:cs typeface="Times New Roman" pitchFamily="18" charset="0"/>
                        </a:rPr>
                        <a:t>Бино</a:t>
                      </a:r>
                      <a:r>
                        <a:rPr lang="uz-Cyrl-UZ" sz="1000" b="1" baseline="0" dirty="0" smtClean="0">
                          <a:solidFill>
                            <a:schemeClr val="tx1"/>
                          </a:solidFill>
                          <a:latin typeface="Times New Roman" pitchFamily="18" charset="0"/>
                          <a:cs typeface="Times New Roman" pitchFamily="18" charset="0"/>
                        </a:rPr>
                        <a:t> фақат Давлат-хусусий шериклиги асосида тиббиёт йўналишида фаолият кўрсатиш шарти билан 3 йилдан 49 йилгача берилади. </a:t>
                      </a:r>
                    </a:p>
                    <a:p>
                      <a:pPr algn="just"/>
                      <a:r>
                        <a:rPr lang="uz-Cyrl-UZ" sz="1000" b="1" baseline="0" dirty="0" smtClean="0">
                          <a:solidFill>
                            <a:schemeClr val="tx1"/>
                          </a:solidFill>
                          <a:latin typeface="Times New Roman" pitchFamily="18" charset="0"/>
                          <a:cs typeface="Times New Roman" pitchFamily="18" charset="0"/>
                        </a:rPr>
                        <a:t>Шартнома муддати тугагандан кейин бино, барча тиббий асбоб ускуналар ва жихозлари тўлалигича Давлат шеригига топширилади.</a:t>
                      </a:r>
                    </a:p>
                    <a:p>
                      <a:pPr algn="just"/>
                      <a:r>
                        <a:rPr lang="uz-Cyrl-UZ" sz="1000" b="1" baseline="0" dirty="0" smtClean="0">
                          <a:solidFill>
                            <a:schemeClr val="tx1"/>
                          </a:solidFill>
                          <a:latin typeface="Times New Roman" pitchFamily="18" charset="0"/>
                          <a:cs typeface="Times New Roman" pitchFamily="18" charset="0"/>
                        </a:rPr>
                        <a:t>Ҳужжатлар тўплами: </a:t>
                      </a:r>
                      <a:r>
                        <a:rPr lang="uz-Cyrl-UZ" sz="1000" b="0" baseline="0" dirty="0" smtClean="0">
                          <a:solidFill>
                            <a:schemeClr val="tx1"/>
                          </a:solidFill>
                          <a:latin typeface="Times New Roman" pitchFamily="18" charset="0"/>
                          <a:cs typeface="Times New Roman" pitchFamily="18" charset="0"/>
                        </a:rPr>
                        <a:t>1.  Олинадиган тиббий асбоб ускуналарнинг тижорат таклифи. 2. Лойиҳанинг баҳолаш ҳужжатлари. 3.Лойиҳа  концепция. 4.  Таъмирлаш ва қайта қуриш смета лойиҳаси.  5. Кредит олмоқчи бўлган банкингизнинг хати.     6. Презентация.  7. Вилоят соғлиқни сақлаш бошқармасининг хулосаси.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3953">
                <a:tc>
                  <a:txBody>
                    <a:bodyPr/>
                    <a:lstStyle/>
                    <a:p>
                      <a:r>
                        <a:rPr lang="uz-Cyrl-UZ" sz="1000" b="1" dirty="0" smtClean="0">
                          <a:solidFill>
                            <a:schemeClr val="tx1"/>
                          </a:solidFill>
                          <a:latin typeface="Times New Roman" pitchFamily="18" charset="0"/>
                          <a:cs typeface="Times New Roman" pitchFamily="18" charset="0"/>
                        </a:rPr>
                        <a:t>Батафсил маълумот олиш учун:</a:t>
                      </a:r>
                      <a:r>
                        <a:rPr lang="uz-Cyrl-UZ" sz="1000" b="1" baseline="0" dirty="0" smtClean="0">
                          <a:solidFill>
                            <a:schemeClr val="tx1"/>
                          </a:solidFill>
                          <a:latin typeface="Times New Roman" pitchFamily="18" charset="0"/>
                          <a:cs typeface="Times New Roman" pitchFamily="18" charset="0"/>
                        </a:rPr>
                        <a:t> </a:t>
                      </a:r>
                    </a:p>
                    <a:p>
                      <a:r>
                        <a:rPr lang="uz-Cyrl-UZ" sz="1000" b="0" baseline="0" dirty="0" smtClean="0">
                          <a:solidFill>
                            <a:schemeClr val="tx1"/>
                          </a:solidFill>
                          <a:latin typeface="Times New Roman" pitchFamily="18" charset="0"/>
                          <a:cs typeface="Times New Roman" pitchFamily="18" charset="0"/>
                        </a:rPr>
                        <a:t>Ўз РССВ ДХШ ва ТТРББ </a:t>
                      </a:r>
                      <a:r>
                        <a:rPr lang="en-US" sz="1000" b="1" dirty="0" smtClean="0">
                          <a:solidFill>
                            <a:schemeClr val="tx1"/>
                          </a:solidFill>
                          <a:latin typeface="Times New Roman" pitchFamily="18" charset="0"/>
                          <a:cs typeface="Times New Roman" pitchFamily="18" charset="0"/>
                        </a:rPr>
                        <a:t>web </a:t>
                      </a:r>
                      <a:r>
                        <a:rPr lang="uz-Cyrl-UZ" sz="1000" b="1" dirty="0" smtClean="0">
                          <a:solidFill>
                            <a:schemeClr val="tx1"/>
                          </a:solidFill>
                          <a:latin typeface="Times New Roman" pitchFamily="18" charset="0"/>
                          <a:cs typeface="Times New Roman" pitchFamily="18" charset="0"/>
                        </a:rPr>
                        <a:t>сайт:</a:t>
                      </a:r>
                      <a:r>
                        <a:rPr lang="en-US" sz="1000" b="1"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 </a:t>
                      </a:r>
                      <a:r>
                        <a:rPr lang="en-US" sz="1000" b="0" dirty="0" smtClean="0">
                          <a:solidFill>
                            <a:schemeClr val="tx1"/>
                          </a:solidFill>
                          <a:latin typeface="Times New Roman" pitchFamily="18" charset="0"/>
                          <a:cs typeface="Times New Roman" pitchFamily="18" charset="0"/>
                        </a:rPr>
                        <a:t>minzdrav.uz</a:t>
                      </a:r>
                      <a:r>
                        <a:rPr lang="uz-Cyrl-UZ" sz="1000" b="0"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тел.:</a:t>
                      </a:r>
                      <a:r>
                        <a:rPr lang="uz-Cyrl-UZ" sz="1000" b="0" dirty="0" smtClean="0">
                          <a:solidFill>
                            <a:schemeClr val="tx1"/>
                          </a:solidFill>
                          <a:latin typeface="Times New Roman" pitchFamily="18" charset="0"/>
                          <a:cs typeface="Times New Roman" pitchFamily="18" charset="0"/>
                        </a:rPr>
                        <a:t> 71 246 86 13</a:t>
                      </a:r>
                    </a:p>
                    <a:p>
                      <a:r>
                        <a:rPr lang="uz-Cyrl-UZ" sz="1000" dirty="0" smtClean="0">
                          <a:solidFill>
                            <a:schemeClr val="tx1"/>
                          </a:solidFill>
                          <a:latin typeface="Times New Roman" pitchFamily="18" charset="0"/>
                          <a:cs typeface="Times New Roman" pitchFamily="18" charset="0"/>
                        </a:rPr>
                        <a:t>Хоразм ВССБ</a:t>
                      </a:r>
                      <a:r>
                        <a:rPr lang="uz-Cyrl-UZ" sz="1000" baseline="0" dirty="0" smtClean="0">
                          <a:solidFill>
                            <a:schemeClr val="tx1"/>
                          </a:solidFill>
                          <a:latin typeface="Times New Roman" pitchFamily="18" charset="0"/>
                          <a:cs typeface="Times New Roman" pitchFamily="18" charset="0"/>
                        </a:rPr>
                        <a:t> </a:t>
                      </a:r>
                      <a:r>
                        <a:rPr lang="uz-Cyrl-UZ" sz="1000" b="1" baseline="0" dirty="0" smtClean="0">
                          <a:solidFill>
                            <a:schemeClr val="tx1"/>
                          </a:solidFill>
                          <a:latin typeface="Times New Roman" pitchFamily="18" charset="0"/>
                          <a:cs typeface="Times New Roman" pitchFamily="18" charset="0"/>
                        </a:rPr>
                        <a:t>тел: </a:t>
                      </a:r>
                      <a:r>
                        <a:rPr lang="uz-Cyrl-UZ" sz="1000" baseline="0" dirty="0" smtClean="0">
                          <a:solidFill>
                            <a:schemeClr val="tx1"/>
                          </a:solidFill>
                          <a:latin typeface="Times New Roman" pitchFamily="18" charset="0"/>
                          <a:cs typeface="Times New Roman" pitchFamily="18" charset="0"/>
                        </a:rPr>
                        <a:t>62 223 06 77</a:t>
                      </a:r>
                    </a:p>
                    <a:p>
                      <a:pPr marL="0" marR="0" indent="0" algn="l" defTabSz="914400" rtl="0" eaLnBrk="1" fontAlgn="auto" latinLnBrk="0" hangingPunct="1">
                        <a:lnSpc>
                          <a:spcPct val="100000"/>
                        </a:lnSpc>
                        <a:spcBef>
                          <a:spcPts val="0"/>
                        </a:spcBef>
                        <a:spcAft>
                          <a:spcPts val="0"/>
                        </a:spcAft>
                        <a:buClrTx/>
                        <a:buSzTx/>
                        <a:buFontTx/>
                        <a:buNone/>
                        <a:tabLst/>
                        <a:defRPr/>
                      </a:pPr>
                      <a:r>
                        <a:rPr lang="uz-Cyrl-UZ" sz="1000" b="0" baseline="0" dirty="0" smtClean="0">
                          <a:solidFill>
                            <a:schemeClr val="tx1"/>
                          </a:solidFill>
                          <a:latin typeface="Times New Roman" pitchFamily="18" charset="0"/>
                          <a:cs typeface="Times New Roman" pitchFamily="18" charset="0"/>
                        </a:rPr>
                        <a:t>Хоразм </a:t>
                      </a:r>
                      <a:r>
                        <a:rPr lang="uz-Cyrl-UZ" sz="1000" dirty="0" smtClean="0">
                          <a:solidFill>
                            <a:schemeClr val="tx1"/>
                          </a:solidFill>
                          <a:latin typeface="Times New Roman" pitchFamily="18" charset="0"/>
                          <a:cs typeface="Times New Roman" pitchFamily="18" charset="0"/>
                        </a:rPr>
                        <a:t>ВССБ</a:t>
                      </a:r>
                      <a:r>
                        <a:rPr lang="uz-Cyrl-UZ" sz="1000" b="0" baseline="0" dirty="0" smtClean="0">
                          <a:solidFill>
                            <a:schemeClr val="tx1"/>
                          </a:solidFill>
                          <a:latin typeface="Times New Roman" pitchFamily="18" charset="0"/>
                          <a:cs typeface="Times New Roman" pitchFamily="18" charset="0"/>
                        </a:rPr>
                        <a:t> ДХШ бўлими </a:t>
                      </a:r>
                      <a:r>
                        <a:rPr lang="uz-Cyrl-UZ" sz="1000" b="1" baseline="0" dirty="0" smtClean="0">
                          <a:solidFill>
                            <a:schemeClr val="tx1"/>
                          </a:solidFill>
                          <a:latin typeface="Times New Roman" pitchFamily="18" charset="0"/>
                          <a:cs typeface="Times New Roman" pitchFamily="18" charset="0"/>
                        </a:rPr>
                        <a:t>тел: </a:t>
                      </a:r>
                      <a:r>
                        <a:rPr lang="uz-Cyrl-UZ" sz="1000" b="0" baseline="0" dirty="0" smtClean="0">
                          <a:solidFill>
                            <a:schemeClr val="tx1"/>
                          </a:solidFill>
                          <a:latin typeface="Times New Roman" pitchFamily="18" charset="0"/>
                          <a:cs typeface="Times New Roman" pitchFamily="18" charset="0"/>
                        </a:rPr>
                        <a:t>62 223 06 64</a:t>
                      </a:r>
                      <a:endParaRPr lang="ru-RU" sz="1000" b="0"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9" name="Рисунок 8" descr="image1"/>
          <p:cNvPicPr/>
          <p:nvPr/>
        </p:nvPicPr>
        <p:blipFill>
          <a:blip r:embed="rId2"/>
          <a:srcRect/>
          <a:stretch>
            <a:fillRect/>
          </a:stretch>
        </p:blipFill>
        <p:spPr bwMode="auto">
          <a:xfrm>
            <a:off x="4860032" y="548680"/>
            <a:ext cx="3582670" cy="6192688"/>
          </a:xfrm>
          <a:prstGeom prst="rect">
            <a:avLst/>
          </a:prstGeom>
          <a:noFill/>
        </p:spPr>
      </p:pic>
    </p:spTree>
    <p:extLst>
      <p:ext uri="{BB962C8B-B14F-4D97-AF65-F5344CB8AC3E}">
        <p14:creationId xmlns:p14="http://schemas.microsoft.com/office/powerpoint/2010/main" val="1384304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8"/>
          <p:cNvGraphicFramePr>
            <a:graphicFrameLocks noGrp="1"/>
          </p:cNvGraphicFramePr>
          <p:nvPr>
            <p:extLst>
              <p:ext uri="{D42A27DB-BD31-4B8C-83A1-F6EECF244321}">
                <p14:modId xmlns:p14="http://schemas.microsoft.com/office/powerpoint/2010/main" val="1895599961"/>
              </p:ext>
            </p:extLst>
          </p:nvPr>
        </p:nvGraphicFramePr>
        <p:xfrm>
          <a:off x="285719" y="500042"/>
          <a:ext cx="4286281" cy="4213076"/>
        </p:xfrm>
        <a:graphic>
          <a:graphicData uri="http://schemas.openxmlformats.org/drawingml/2006/table">
            <a:tbl>
              <a:tblPr/>
              <a:tblGrid>
                <a:gridCol w="1121131">
                  <a:extLst>
                    <a:ext uri="{9D8B030D-6E8A-4147-A177-3AD203B41FA5}">
                      <a16:colId xmlns:a16="http://schemas.microsoft.com/office/drawing/2014/main" val="20000"/>
                    </a:ext>
                  </a:extLst>
                </a:gridCol>
                <a:gridCol w="1046390">
                  <a:extLst>
                    <a:ext uri="{9D8B030D-6E8A-4147-A177-3AD203B41FA5}">
                      <a16:colId xmlns:a16="http://schemas.microsoft.com/office/drawing/2014/main" val="20001"/>
                    </a:ext>
                  </a:extLst>
                </a:gridCol>
                <a:gridCol w="1195874">
                  <a:extLst>
                    <a:ext uri="{9D8B030D-6E8A-4147-A177-3AD203B41FA5}">
                      <a16:colId xmlns:a16="http://schemas.microsoft.com/office/drawing/2014/main" val="20002"/>
                    </a:ext>
                  </a:extLst>
                </a:gridCol>
                <a:gridCol w="922886">
                  <a:extLst>
                    <a:ext uri="{9D8B030D-6E8A-4147-A177-3AD203B41FA5}">
                      <a16:colId xmlns:a16="http://schemas.microsoft.com/office/drawing/2014/main" val="20003"/>
                    </a:ext>
                  </a:extLst>
                </a:gridCol>
              </a:tblGrid>
              <a:tr h="214314">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a:t>
                      </a:r>
                      <a:r>
                        <a:rPr kumimoji="0" lang="uz-Cyrl-UZ"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ў</a:t>
                      </a:r>
                      <a:r>
                        <a:rPr kumimoji="0" lang="ru-RU" altLang="ru-RU" sz="1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рсаткичлар</a:t>
                      </a:r>
                      <a:endPar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93382">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ru-RU" sz="1000" kern="1200" dirty="0" err="1" smtClean="0">
                          <a:solidFill>
                            <a:schemeClr val="tx1"/>
                          </a:solidFill>
                          <a:effectLst/>
                          <a:latin typeface="+mn-lt"/>
                          <a:ea typeface="+mn-ea"/>
                          <a:cs typeface="+mn-cs"/>
                        </a:rPr>
                        <a:t>Муборак</a:t>
                      </a:r>
                      <a:r>
                        <a:rPr lang="ru-RU" sz="1000" kern="1200" dirty="0" smtClean="0">
                          <a:solidFill>
                            <a:schemeClr val="tx1"/>
                          </a:solidFill>
                          <a:effectLst/>
                          <a:latin typeface="+mn-lt"/>
                          <a:ea typeface="+mn-ea"/>
                          <a:cs typeface="+mn-cs"/>
                        </a:rPr>
                        <a:t> ТТБ</a:t>
                      </a:r>
                      <a:r>
                        <a:rPr lang="ru-RU" sz="1000" kern="1200" baseline="0" dirty="0" smtClean="0">
                          <a:solidFill>
                            <a:schemeClr val="tx1"/>
                          </a:solidFill>
                          <a:effectLst/>
                          <a:latin typeface="+mn-lt"/>
                          <a:ea typeface="+mn-ea"/>
                          <a:cs typeface="+mn-cs"/>
                        </a:rPr>
                        <a:t> тез </a:t>
                      </a:r>
                      <a:r>
                        <a:rPr lang="ru-RU" sz="1000" kern="1200" baseline="0" dirty="0" err="1" smtClean="0">
                          <a:solidFill>
                            <a:schemeClr val="tx1"/>
                          </a:solidFill>
                          <a:effectLst/>
                          <a:latin typeface="+mn-lt"/>
                          <a:ea typeface="+mn-ea"/>
                          <a:cs typeface="+mn-cs"/>
                        </a:rPr>
                        <a:t>тиббий</a:t>
                      </a:r>
                      <a:r>
                        <a:rPr lang="ru-RU" sz="1000" kern="1200" baseline="0" dirty="0" smtClean="0">
                          <a:solidFill>
                            <a:schemeClr val="tx1"/>
                          </a:solidFill>
                          <a:effectLst/>
                          <a:latin typeface="+mn-lt"/>
                          <a:ea typeface="+mn-ea"/>
                          <a:cs typeface="+mn-cs"/>
                        </a:rPr>
                        <a:t> </a:t>
                      </a:r>
                      <a:r>
                        <a:rPr lang="ru-RU" sz="1000" kern="1200" baseline="0" dirty="0" err="1" smtClean="0">
                          <a:solidFill>
                            <a:schemeClr val="tx1"/>
                          </a:solidFill>
                          <a:effectLst/>
                          <a:latin typeface="+mn-lt"/>
                          <a:ea typeface="+mn-ea"/>
                          <a:cs typeface="+mn-cs"/>
                        </a:rPr>
                        <a:t>ёрдам</a:t>
                      </a:r>
                      <a:r>
                        <a:rPr lang="ru-RU" sz="1000" kern="1200" baseline="0" dirty="0" smtClean="0">
                          <a:solidFill>
                            <a:schemeClr val="tx1"/>
                          </a:solidFill>
                          <a:effectLst/>
                          <a:latin typeface="+mn-lt"/>
                          <a:ea typeface="+mn-ea"/>
                          <a:cs typeface="+mn-cs"/>
                        </a:rPr>
                        <a:t> </a:t>
                      </a:r>
                      <a:r>
                        <a:rPr lang="ru-RU" sz="1000" kern="1200" baseline="0" dirty="0" err="1" smtClean="0">
                          <a:solidFill>
                            <a:schemeClr val="tx1"/>
                          </a:solidFill>
                          <a:effectLst/>
                          <a:latin typeface="+mn-lt"/>
                          <a:ea typeface="+mn-ea"/>
                          <a:cs typeface="+mn-cs"/>
                        </a:rPr>
                        <a:t>булими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1"/>
                  </a:ext>
                </a:extLst>
              </a:tr>
              <a:tr h="18189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Юридик манзили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ru-RU" altLang="ru-RU" sz="1100" b="0" i="0" u="none" strike="noStrike" cap="none" normalizeH="0" baseline="0" dirty="0" smtClean="0">
                        <a:ln>
                          <a:noFill/>
                        </a:ln>
                        <a:solidFill>
                          <a:schemeClr val="tx1"/>
                        </a:solidFill>
                        <a:effectLst/>
                        <a:latin typeface="Times New Roman" panose="02020603050405020304" pitchFamily="18" charset="0"/>
                      </a:endParaRP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ru-RU" sz="1000" kern="1200" dirty="0" err="1" smtClean="0">
                          <a:solidFill>
                            <a:schemeClr val="tx1"/>
                          </a:solidFill>
                          <a:effectLst/>
                          <a:latin typeface="+mn-lt"/>
                          <a:ea typeface="+mn-ea"/>
                          <a:cs typeface="+mn-cs"/>
                        </a:rPr>
                        <a:t>Муборак</a:t>
                      </a:r>
                      <a:r>
                        <a:rPr lang="ru-RU" sz="1000" kern="1200" dirty="0" smtClean="0">
                          <a:solidFill>
                            <a:schemeClr val="tx1"/>
                          </a:solidFill>
                          <a:effectLst/>
                          <a:latin typeface="+mn-lt"/>
                          <a:ea typeface="+mn-ea"/>
                          <a:cs typeface="+mn-cs"/>
                        </a:rPr>
                        <a:t> </a:t>
                      </a:r>
                      <a:r>
                        <a:rPr lang="uz-Cyrl-UZ" sz="1000" kern="1200" dirty="0" smtClean="0">
                          <a:solidFill>
                            <a:schemeClr val="tx1"/>
                          </a:solidFill>
                          <a:effectLst/>
                          <a:latin typeface="+mn-lt"/>
                          <a:ea typeface="+mn-ea"/>
                          <a:cs typeface="+mn-cs"/>
                        </a:rPr>
                        <a:t>туман тонг мфй</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2"/>
                  </a:ext>
                </a:extLst>
              </a:tr>
              <a:tr h="1752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Балансда сақловчи 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Муборак</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туман тиббиёт бирлашмаси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3"/>
                  </a:ext>
                </a:extLst>
              </a:tr>
              <a:tr h="220139">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фаолият с</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оҳа</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Соғлиқни сақлаш</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4"/>
                  </a:ext>
                </a:extLst>
              </a:tr>
              <a:tr h="3047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қурилган ёки ишга тушган йили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1960 йил</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21706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Умумий ер майдони (га)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0,51 га</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6"/>
                  </a:ext>
                </a:extLst>
              </a:tr>
              <a:tr h="28181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 ва иншоотнинг эгаллаган ер майдони (кв.м)</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445,56 кв.м</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33704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техник характеристикаси (ғишт ёки бетон плитадан)</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Пишиқ ғишт, бетон плита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106522">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1" i="0" u="none" strike="noStrike" cap="none" normalizeH="0" baseline="0" dirty="0" smtClean="0">
                          <a:ln>
                            <a:noFill/>
                          </a:ln>
                          <a:solidFill>
                            <a:schemeClr val="tx1"/>
                          </a:solidFill>
                          <a:effectLst/>
                          <a:latin typeface="Times New Roman" pitchFamily="18" charset="0"/>
                          <a:cs typeface="Times New Roman" pitchFamily="18" charset="0"/>
                        </a:rPr>
                        <a:t>Коммуникация тармоғи</a:t>
                      </a:r>
                      <a:endParaRPr kumimoji="0" lang="ru-RU" alt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171276">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Сув</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Артезиан қудуқ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Газ</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йўқ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464">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Иссиқлик тармоғи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Электр</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26696">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defRPr/>
                      </a:pPr>
                      <a:r>
                        <a:rPr lang="uz-Cyrl-UZ" sz="1000" dirty="0" smtClean="0">
                          <a:effectLst/>
                          <a:latin typeface="Times New Roman" pitchFamily="18" charset="0"/>
                          <a:cs typeface="Times New Roman" pitchFamily="18" charset="0"/>
                        </a:rPr>
                        <a:t>Бинолардан самарали фойдаланиш бўйича таклифлар (алохида таклифлар кўрсатилиши шарт)</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иккинчи қавати  хам Давлат-хусусий шериклигига тавсия қилинади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8" name="Rectangle 72"/>
          <p:cNvSpPr txBox="1">
            <a:spLocks noChangeArrowheads="1"/>
          </p:cNvSpPr>
          <p:nvPr/>
        </p:nvSpPr>
        <p:spPr>
          <a:xfrm>
            <a:off x="250825" y="142853"/>
            <a:ext cx="8713788" cy="214313"/>
          </a:xfrm>
          <a:prstGeom prst="rect">
            <a:avLst/>
          </a:prstGeom>
        </p:spPr>
        <p:txBody>
          <a:bodyPr vert="horz" lIns="91440" tIns="45720" rIns="91440" bIns="45720" rtlCol="0" anchor="ctr">
            <a:noAutofit/>
          </a:bodyPr>
          <a:lstStyle/>
          <a:p>
            <a:pPr algn="ctr"/>
            <a:r>
              <a:rPr lang="uz-Cyrl-UZ" b="1" dirty="0"/>
              <a:t>Муборак туман тиббиёт бирлашмаси </a:t>
            </a:r>
            <a:r>
              <a:rPr lang="uz-Cyrl-UZ" b="1" dirty="0" smtClean="0"/>
              <a:t>собик тез тиббий ёрдам булими</a:t>
            </a:r>
            <a:endParaRPr lang="ru-RU" dirty="0"/>
          </a:p>
        </p:txBody>
      </p:sp>
      <p:graphicFrame>
        <p:nvGraphicFramePr>
          <p:cNvPr id="9" name="Таблица 8"/>
          <p:cNvGraphicFramePr>
            <a:graphicFrameLocks noGrp="1"/>
          </p:cNvGraphicFramePr>
          <p:nvPr>
            <p:extLst/>
          </p:nvPr>
        </p:nvGraphicFramePr>
        <p:xfrm>
          <a:off x="285720" y="4725143"/>
          <a:ext cx="4286280" cy="2164080"/>
        </p:xfrm>
        <a:graphic>
          <a:graphicData uri="http://schemas.openxmlformats.org/drawingml/2006/table">
            <a:tbl>
              <a:tblPr firstRow="1" bandRow="1">
                <a:tableStyleId>{5C22544A-7EE6-4342-B048-85BDC9FD1C3A}</a:tableStyleId>
              </a:tblPr>
              <a:tblGrid>
                <a:gridCol w="4286280">
                  <a:extLst>
                    <a:ext uri="{9D8B030D-6E8A-4147-A177-3AD203B41FA5}">
                      <a16:colId xmlns:a16="http://schemas.microsoft.com/office/drawing/2014/main" val="20000"/>
                    </a:ext>
                  </a:extLst>
                </a:gridCol>
              </a:tblGrid>
              <a:tr h="1440161">
                <a:tc>
                  <a:txBody>
                    <a:bodyPr/>
                    <a:lstStyle/>
                    <a:p>
                      <a:pPr algn="just"/>
                      <a:r>
                        <a:rPr lang="uz-Cyrl-UZ" sz="1000" b="1" dirty="0" smtClean="0">
                          <a:solidFill>
                            <a:schemeClr val="tx1"/>
                          </a:solidFill>
                          <a:latin typeface="Times New Roman" pitchFamily="18" charset="0"/>
                          <a:cs typeface="Times New Roman" pitchFamily="18" charset="0"/>
                        </a:rPr>
                        <a:t>Бино</a:t>
                      </a:r>
                      <a:r>
                        <a:rPr lang="uz-Cyrl-UZ" sz="1000" b="1" baseline="0" dirty="0" smtClean="0">
                          <a:solidFill>
                            <a:schemeClr val="tx1"/>
                          </a:solidFill>
                          <a:latin typeface="Times New Roman" pitchFamily="18" charset="0"/>
                          <a:cs typeface="Times New Roman" pitchFamily="18" charset="0"/>
                        </a:rPr>
                        <a:t> фақат Давлат-хусусий шериклиги асосида тиббиёт йўналишида фаолият кўрсатиш шарти билан 3 йилдан 49 йилгача берилади. </a:t>
                      </a:r>
                    </a:p>
                    <a:p>
                      <a:pPr algn="just"/>
                      <a:r>
                        <a:rPr lang="uz-Cyrl-UZ" sz="1000" b="1" baseline="0" dirty="0" smtClean="0">
                          <a:solidFill>
                            <a:schemeClr val="tx1"/>
                          </a:solidFill>
                          <a:latin typeface="Times New Roman" pitchFamily="18" charset="0"/>
                          <a:cs typeface="Times New Roman" pitchFamily="18" charset="0"/>
                        </a:rPr>
                        <a:t>Шартнома муддати тугагандан кейин бино, барча тиббий асбоб ускуналар ва жихозлари тўлалигича Давлат шеригига топширилади.</a:t>
                      </a:r>
                    </a:p>
                    <a:p>
                      <a:pPr algn="just"/>
                      <a:r>
                        <a:rPr lang="uz-Cyrl-UZ" sz="1000" b="1" baseline="0" dirty="0" smtClean="0">
                          <a:solidFill>
                            <a:schemeClr val="tx1"/>
                          </a:solidFill>
                          <a:latin typeface="Times New Roman" pitchFamily="18" charset="0"/>
                          <a:cs typeface="Times New Roman" pitchFamily="18" charset="0"/>
                        </a:rPr>
                        <a:t>Ҳужжатлар тўплами: </a:t>
                      </a:r>
                      <a:r>
                        <a:rPr lang="uz-Cyrl-UZ" sz="1000" b="0" baseline="0" dirty="0" smtClean="0">
                          <a:solidFill>
                            <a:schemeClr val="tx1"/>
                          </a:solidFill>
                          <a:latin typeface="Times New Roman" pitchFamily="18" charset="0"/>
                          <a:cs typeface="Times New Roman" pitchFamily="18" charset="0"/>
                        </a:rPr>
                        <a:t>1.  Олинадиган тиббий асбоб ускуналарнинг тижорат таклифи. 2. Лойиҳанинг баҳолаш ҳужжатлари. 3.Лойиҳа  концепция. 4.  Таъмирлаш ва қайта қуриш смета лойиҳаси.  5. Кредит олмоқчи бўлган банкингизнинг хати.     6. Презентация.  7. Вилоят соғлиқни сақлаш бошқармасининг хулосаси.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3953">
                <a:tc>
                  <a:txBody>
                    <a:bodyPr/>
                    <a:lstStyle/>
                    <a:p>
                      <a:r>
                        <a:rPr lang="uz-Cyrl-UZ" sz="1000" b="1" dirty="0" smtClean="0">
                          <a:solidFill>
                            <a:schemeClr val="tx1"/>
                          </a:solidFill>
                          <a:latin typeface="Times New Roman" pitchFamily="18" charset="0"/>
                          <a:cs typeface="Times New Roman" pitchFamily="18" charset="0"/>
                        </a:rPr>
                        <a:t>Батафсил маълумот олиш учун:</a:t>
                      </a:r>
                      <a:r>
                        <a:rPr lang="uz-Cyrl-UZ" sz="1000" b="1" baseline="0" dirty="0" smtClean="0">
                          <a:solidFill>
                            <a:schemeClr val="tx1"/>
                          </a:solidFill>
                          <a:latin typeface="Times New Roman" pitchFamily="18" charset="0"/>
                          <a:cs typeface="Times New Roman" pitchFamily="18" charset="0"/>
                        </a:rPr>
                        <a:t> </a:t>
                      </a:r>
                    </a:p>
                    <a:p>
                      <a:r>
                        <a:rPr lang="uz-Cyrl-UZ" sz="1000" b="0" baseline="0" dirty="0" smtClean="0">
                          <a:solidFill>
                            <a:schemeClr val="tx1"/>
                          </a:solidFill>
                          <a:latin typeface="Times New Roman" pitchFamily="18" charset="0"/>
                          <a:cs typeface="Times New Roman" pitchFamily="18" charset="0"/>
                        </a:rPr>
                        <a:t>Ўз РССВ ДХШ ва ТТРББ </a:t>
                      </a:r>
                      <a:r>
                        <a:rPr lang="en-US" sz="1000" b="1" dirty="0" smtClean="0">
                          <a:solidFill>
                            <a:schemeClr val="tx1"/>
                          </a:solidFill>
                          <a:latin typeface="Times New Roman" pitchFamily="18" charset="0"/>
                          <a:cs typeface="Times New Roman" pitchFamily="18" charset="0"/>
                        </a:rPr>
                        <a:t>web </a:t>
                      </a:r>
                      <a:r>
                        <a:rPr lang="uz-Cyrl-UZ" sz="1000" b="1" dirty="0" smtClean="0">
                          <a:solidFill>
                            <a:schemeClr val="tx1"/>
                          </a:solidFill>
                          <a:latin typeface="Times New Roman" pitchFamily="18" charset="0"/>
                          <a:cs typeface="Times New Roman" pitchFamily="18" charset="0"/>
                        </a:rPr>
                        <a:t>сайт:</a:t>
                      </a:r>
                      <a:r>
                        <a:rPr lang="en-US" sz="1000" b="1"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 </a:t>
                      </a:r>
                      <a:r>
                        <a:rPr lang="en-US" sz="1000" b="0" dirty="0" smtClean="0">
                          <a:solidFill>
                            <a:schemeClr val="tx1"/>
                          </a:solidFill>
                          <a:latin typeface="Times New Roman" pitchFamily="18" charset="0"/>
                          <a:cs typeface="Times New Roman" pitchFamily="18" charset="0"/>
                        </a:rPr>
                        <a:t>minzdrav.uz</a:t>
                      </a:r>
                      <a:r>
                        <a:rPr lang="uz-Cyrl-UZ" sz="1000" b="0"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тел.:</a:t>
                      </a:r>
                      <a:r>
                        <a:rPr lang="uz-Cyrl-UZ" sz="1000" b="0" dirty="0" smtClean="0">
                          <a:solidFill>
                            <a:schemeClr val="tx1"/>
                          </a:solidFill>
                          <a:latin typeface="Times New Roman" pitchFamily="18" charset="0"/>
                          <a:cs typeface="Times New Roman" pitchFamily="18" charset="0"/>
                        </a:rPr>
                        <a:t> 71 246 86 13</a:t>
                      </a:r>
                    </a:p>
                    <a:p>
                      <a:r>
                        <a:rPr lang="uz-Cyrl-UZ" sz="1000" dirty="0" smtClean="0">
                          <a:solidFill>
                            <a:schemeClr val="tx1"/>
                          </a:solidFill>
                          <a:latin typeface="Times New Roman" pitchFamily="18" charset="0"/>
                          <a:cs typeface="Times New Roman" pitchFamily="18" charset="0"/>
                        </a:rPr>
                        <a:t>Кашкадарё</a:t>
                      </a:r>
                      <a:r>
                        <a:rPr lang="uz-Cyrl-UZ" sz="1000" baseline="0" dirty="0" smtClean="0">
                          <a:solidFill>
                            <a:schemeClr val="tx1"/>
                          </a:solidFill>
                          <a:latin typeface="Times New Roman" pitchFamily="18" charset="0"/>
                          <a:cs typeface="Times New Roman" pitchFamily="18" charset="0"/>
                        </a:rPr>
                        <a:t> </a:t>
                      </a:r>
                      <a:r>
                        <a:rPr lang="uz-Cyrl-UZ" sz="1000" dirty="0" smtClean="0">
                          <a:solidFill>
                            <a:schemeClr val="tx1"/>
                          </a:solidFill>
                          <a:latin typeface="Times New Roman" pitchFamily="18" charset="0"/>
                          <a:cs typeface="Times New Roman" pitchFamily="18" charset="0"/>
                        </a:rPr>
                        <a:t>ВССБ</a:t>
                      </a:r>
                      <a:r>
                        <a:rPr lang="uz-Cyrl-UZ" sz="1000" baseline="0" dirty="0" smtClean="0">
                          <a:solidFill>
                            <a:schemeClr val="tx1"/>
                          </a:solidFill>
                          <a:latin typeface="Times New Roman" pitchFamily="18" charset="0"/>
                          <a:cs typeface="Times New Roman" pitchFamily="18" charset="0"/>
                        </a:rPr>
                        <a:t> </a:t>
                      </a:r>
                      <a:r>
                        <a:rPr lang="uz-Cyrl-UZ" sz="1000" b="1" baseline="0" dirty="0" smtClean="0">
                          <a:solidFill>
                            <a:schemeClr val="tx1"/>
                          </a:solidFill>
                          <a:latin typeface="Times New Roman" pitchFamily="18" charset="0"/>
                          <a:cs typeface="Times New Roman" pitchFamily="18" charset="0"/>
                        </a:rPr>
                        <a:t>тел: </a:t>
                      </a:r>
                      <a:r>
                        <a:rPr lang="uz-Cyrl-UZ" sz="1000" b="0" baseline="0" dirty="0" smtClean="0">
                          <a:solidFill>
                            <a:schemeClr val="tx1"/>
                          </a:solidFill>
                          <a:latin typeface="Times New Roman" pitchFamily="18" charset="0"/>
                          <a:cs typeface="Times New Roman" pitchFamily="18" charset="0"/>
                        </a:rPr>
                        <a:t>91 262 05 02</a:t>
                      </a:r>
                      <a:endParaRPr lang="uz-Cyrl-UZ" sz="1000" baseline="0" dirty="0" smtClean="0">
                        <a:solidFill>
                          <a:schemeClr val="tx1"/>
                        </a:solidFill>
                        <a:latin typeface="Times New Roman" pitchFamily="18" charset="0"/>
                        <a:cs typeface="Times New Roman" pitchFamily="18" charset="0"/>
                      </a:endParaRPr>
                    </a:p>
                    <a:p>
                      <a:r>
                        <a:rPr lang="uz-Cyrl-UZ" sz="1000" b="0" baseline="0" dirty="0" smtClean="0">
                          <a:solidFill>
                            <a:schemeClr val="tx1"/>
                          </a:solidFill>
                          <a:latin typeface="Times New Roman" pitchFamily="18" charset="0"/>
                          <a:cs typeface="Times New Roman" pitchFamily="18" charset="0"/>
                        </a:rPr>
                        <a:t>Кашкадарё </a:t>
                      </a:r>
                      <a:r>
                        <a:rPr lang="uz-Cyrl-UZ" sz="1000" dirty="0" smtClean="0">
                          <a:solidFill>
                            <a:schemeClr val="tx1"/>
                          </a:solidFill>
                          <a:latin typeface="Times New Roman" pitchFamily="18" charset="0"/>
                          <a:cs typeface="Times New Roman" pitchFamily="18" charset="0"/>
                        </a:rPr>
                        <a:t>ВССБ</a:t>
                      </a:r>
                      <a:r>
                        <a:rPr lang="uz-Cyrl-UZ" sz="1000" b="0" baseline="0" dirty="0" smtClean="0">
                          <a:solidFill>
                            <a:schemeClr val="tx1"/>
                          </a:solidFill>
                          <a:latin typeface="Times New Roman" pitchFamily="18" charset="0"/>
                          <a:cs typeface="Times New Roman" pitchFamily="18" charset="0"/>
                        </a:rPr>
                        <a:t> ДХШ бўлими </a:t>
                      </a:r>
                      <a:r>
                        <a:rPr lang="uz-Cyrl-UZ" sz="1000" b="1" baseline="0" dirty="0" smtClean="0">
                          <a:solidFill>
                            <a:schemeClr val="tx1"/>
                          </a:solidFill>
                          <a:latin typeface="Times New Roman" pitchFamily="18" charset="0"/>
                          <a:cs typeface="Times New Roman" pitchFamily="18" charset="0"/>
                        </a:rPr>
                        <a:t>тел: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1" name="Рисунок 10" descr="D:\ттб фото эски здания\photo_2021-11-22_15-20-03 (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719" y="476672"/>
            <a:ext cx="4536281" cy="3454400"/>
          </a:xfrm>
          <a:prstGeom prst="rect">
            <a:avLst/>
          </a:prstGeom>
          <a:noFill/>
          <a:ln>
            <a:noFill/>
          </a:ln>
        </p:spPr>
      </p:pic>
      <p:pic>
        <p:nvPicPr>
          <p:cNvPr id="12" name="Рисунок 11" descr="D:\ттб фото эски здания\photo_2021-11-22_15-20-03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719" y="3931072"/>
            <a:ext cx="4536281" cy="2926928"/>
          </a:xfrm>
          <a:prstGeom prst="rect">
            <a:avLst/>
          </a:prstGeom>
          <a:noFill/>
          <a:ln>
            <a:noFill/>
          </a:ln>
        </p:spPr>
      </p:pic>
    </p:spTree>
    <p:extLst>
      <p:ext uri="{BB962C8B-B14F-4D97-AF65-F5344CB8AC3E}">
        <p14:creationId xmlns:p14="http://schemas.microsoft.com/office/powerpoint/2010/main" val="4057886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8"/>
          <p:cNvGraphicFramePr>
            <a:graphicFrameLocks noGrp="1"/>
          </p:cNvGraphicFramePr>
          <p:nvPr>
            <p:extLst>
              <p:ext uri="{D42A27DB-BD31-4B8C-83A1-F6EECF244321}">
                <p14:modId xmlns:p14="http://schemas.microsoft.com/office/powerpoint/2010/main" val="1387634143"/>
              </p:ext>
            </p:extLst>
          </p:nvPr>
        </p:nvGraphicFramePr>
        <p:xfrm>
          <a:off x="285719" y="500042"/>
          <a:ext cx="4286281" cy="4213076"/>
        </p:xfrm>
        <a:graphic>
          <a:graphicData uri="http://schemas.openxmlformats.org/drawingml/2006/table">
            <a:tbl>
              <a:tblPr/>
              <a:tblGrid>
                <a:gridCol w="1121131">
                  <a:extLst>
                    <a:ext uri="{9D8B030D-6E8A-4147-A177-3AD203B41FA5}">
                      <a16:colId xmlns:a16="http://schemas.microsoft.com/office/drawing/2014/main" val="20000"/>
                    </a:ext>
                  </a:extLst>
                </a:gridCol>
                <a:gridCol w="1046390">
                  <a:extLst>
                    <a:ext uri="{9D8B030D-6E8A-4147-A177-3AD203B41FA5}">
                      <a16:colId xmlns:a16="http://schemas.microsoft.com/office/drawing/2014/main" val="20001"/>
                    </a:ext>
                  </a:extLst>
                </a:gridCol>
                <a:gridCol w="1195874">
                  <a:extLst>
                    <a:ext uri="{9D8B030D-6E8A-4147-A177-3AD203B41FA5}">
                      <a16:colId xmlns:a16="http://schemas.microsoft.com/office/drawing/2014/main" val="20002"/>
                    </a:ext>
                  </a:extLst>
                </a:gridCol>
                <a:gridCol w="922886">
                  <a:extLst>
                    <a:ext uri="{9D8B030D-6E8A-4147-A177-3AD203B41FA5}">
                      <a16:colId xmlns:a16="http://schemas.microsoft.com/office/drawing/2014/main" val="20003"/>
                    </a:ext>
                  </a:extLst>
                </a:gridCol>
              </a:tblGrid>
              <a:tr h="214314">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a:t>
                      </a:r>
                      <a:r>
                        <a:rPr kumimoji="0" lang="uz-Cyrl-UZ"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ў</a:t>
                      </a:r>
                      <a:r>
                        <a:rPr kumimoji="0" lang="ru-RU" altLang="ru-RU" sz="1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рсаткичлар</a:t>
                      </a:r>
                      <a:endPar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93382">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ru-RU" sz="1000" kern="1200" dirty="0" err="1" smtClean="0">
                          <a:solidFill>
                            <a:schemeClr val="tx1"/>
                          </a:solidFill>
                          <a:effectLst/>
                          <a:latin typeface="+mn-lt"/>
                          <a:ea typeface="+mn-ea"/>
                          <a:cs typeface="+mn-cs"/>
                        </a:rPr>
                        <a:t>Муборак</a:t>
                      </a:r>
                      <a:r>
                        <a:rPr lang="ru-RU" sz="1000" kern="1200" dirty="0" smtClean="0">
                          <a:solidFill>
                            <a:schemeClr val="tx1"/>
                          </a:solidFill>
                          <a:effectLst/>
                          <a:latin typeface="+mn-lt"/>
                          <a:ea typeface="+mn-ea"/>
                          <a:cs typeface="+mn-cs"/>
                        </a:rPr>
                        <a:t> ТТБ</a:t>
                      </a:r>
                      <a:r>
                        <a:rPr lang="ru-RU" sz="1000" kern="1200" baseline="0" dirty="0" smtClean="0">
                          <a:solidFill>
                            <a:schemeClr val="tx1"/>
                          </a:solidFill>
                          <a:effectLst/>
                          <a:latin typeface="+mn-lt"/>
                          <a:ea typeface="+mn-ea"/>
                          <a:cs typeface="+mn-cs"/>
                        </a:rPr>
                        <a:t> </a:t>
                      </a:r>
                      <a:r>
                        <a:rPr lang="ru-RU" sz="1000" kern="1200" baseline="0" dirty="0" err="1" smtClean="0">
                          <a:solidFill>
                            <a:schemeClr val="tx1"/>
                          </a:solidFill>
                          <a:effectLst/>
                          <a:latin typeface="+mn-lt"/>
                          <a:ea typeface="+mn-ea"/>
                          <a:cs typeface="+mn-cs"/>
                        </a:rPr>
                        <a:t>болалар</a:t>
                      </a:r>
                      <a:r>
                        <a:rPr lang="ru-RU" sz="1000" kern="1200" baseline="0" dirty="0" smtClean="0">
                          <a:solidFill>
                            <a:schemeClr val="tx1"/>
                          </a:solidFill>
                          <a:effectLst/>
                          <a:latin typeface="+mn-lt"/>
                          <a:ea typeface="+mn-ea"/>
                          <a:cs typeface="+mn-cs"/>
                        </a:rPr>
                        <a:t> </a:t>
                      </a:r>
                      <a:r>
                        <a:rPr lang="ru-RU" sz="1000" kern="1200" baseline="0" dirty="0" err="1" smtClean="0">
                          <a:solidFill>
                            <a:schemeClr val="tx1"/>
                          </a:solidFill>
                          <a:effectLst/>
                          <a:latin typeface="+mn-lt"/>
                          <a:ea typeface="+mn-ea"/>
                          <a:cs typeface="+mn-cs"/>
                        </a:rPr>
                        <a:t>поликлиникаси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1"/>
                  </a:ext>
                </a:extLst>
              </a:tr>
              <a:tr h="18189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Юридик манзили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ru-RU" altLang="ru-RU" sz="1100" b="0" i="0" u="none" strike="noStrike" cap="none" normalizeH="0" baseline="0" dirty="0" smtClean="0">
                        <a:ln>
                          <a:noFill/>
                        </a:ln>
                        <a:solidFill>
                          <a:schemeClr val="tx1"/>
                        </a:solidFill>
                        <a:effectLst/>
                        <a:latin typeface="Times New Roman" panose="02020603050405020304" pitchFamily="18" charset="0"/>
                      </a:endParaRP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ru-RU" sz="1000" kern="1200" dirty="0" err="1" smtClean="0">
                          <a:solidFill>
                            <a:schemeClr val="tx1"/>
                          </a:solidFill>
                          <a:effectLst/>
                          <a:latin typeface="+mn-lt"/>
                          <a:ea typeface="+mn-ea"/>
                          <a:cs typeface="+mn-cs"/>
                        </a:rPr>
                        <a:t>Муборак</a:t>
                      </a:r>
                      <a:r>
                        <a:rPr lang="ru-RU" sz="1000" kern="1200" dirty="0" smtClean="0">
                          <a:solidFill>
                            <a:schemeClr val="tx1"/>
                          </a:solidFill>
                          <a:effectLst/>
                          <a:latin typeface="+mn-lt"/>
                          <a:ea typeface="+mn-ea"/>
                          <a:cs typeface="+mn-cs"/>
                        </a:rPr>
                        <a:t> </a:t>
                      </a:r>
                      <a:r>
                        <a:rPr lang="uz-Cyrl-UZ" sz="1000" kern="1200" dirty="0" smtClean="0">
                          <a:solidFill>
                            <a:schemeClr val="tx1"/>
                          </a:solidFill>
                          <a:effectLst/>
                          <a:latin typeface="+mn-lt"/>
                          <a:ea typeface="+mn-ea"/>
                          <a:cs typeface="+mn-cs"/>
                        </a:rPr>
                        <a:t>туман ёшлик мфй</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2"/>
                  </a:ext>
                </a:extLst>
              </a:tr>
              <a:tr h="1752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Балансда сақловчи 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Муборак</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туман тиббиёт бирлашмаси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3"/>
                  </a:ext>
                </a:extLst>
              </a:tr>
              <a:tr h="220139">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фаолият с</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оҳа</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Соғлиқни сақлаш</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4"/>
                  </a:ext>
                </a:extLst>
              </a:tr>
              <a:tr h="3047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қурилган ёки ишга тушган йили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1960 йил</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21706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Умумий ер майдони (га)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0,24  га</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6"/>
                  </a:ext>
                </a:extLst>
              </a:tr>
              <a:tr h="28181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 ва иншоотнинг эгаллаган ер майдони (кв.м)</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348,24 кв.м</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33704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техник характеристикаси (ғишт ёки бетон плитадан)</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Пишиқ ғишт, бетон плита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106522">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1" i="0" u="none" strike="noStrike" cap="none" normalizeH="0" baseline="0" dirty="0" smtClean="0">
                          <a:ln>
                            <a:noFill/>
                          </a:ln>
                          <a:solidFill>
                            <a:schemeClr val="tx1"/>
                          </a:solidFill>
                          <a:effectLst/>
                          <a:latin typeface="Times New Roman" pitchFamily="18" charset="0"/>
                          <a:cs typeface="Times New Roman" pitchFamily="18" charset="0"/>
                        </a:rPr>
                        <a:t>Коммуникация тармоғи</a:t>
                      </a:r>
                      <a:endParaRPr kumimoji="0" lang="ru-RU" alt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171276">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Сув</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Артезиан қудуқ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Газ</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йўқ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464">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Иссиқлик тармоғи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Электр</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26696">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defRPr/>
                      </a:pPr>
                      <a:r>
                        <a:rPr lang="uz-Cyrl-UZ" sz="1000" dirty="0" smtClean="0">
                          <a:effectLst/>
                          <a:latin typeface="Times New Roman" pitchFamily="18" charset="0"/>
                          <a:cs typeface="Times New Roman" pitchFamily="18" charset="0"/>
                        </a:rPr>
                        <a:t>Бинолардан самарали фойдаланиш бўйича таклифлар (алохида таклифлар кўрсатилиши шарт)</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иккинчи қавати  хам Давлат-хусусий шериклигига тавсия қилинади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8" name="Rectangle 72"/>
          <p:cNvSpPr txBox="1">
            <a:spLocks noChangeArrowheads="1"/>
          </p:cNvSpPr>
          <p:nvPr/>
        </p:nvSpPr>
        <p:spPr>
          <a:xfrm>
            <a:off x="250825" y="142853"/>
            <a:ext cx="8713788" cy="214313"/>
          </a:xfrm>
          <a:prstGeom prst="rect">
            <a:avLst/>
          </a:prstGeom>
        </p:spPr>
        <p:txBody>
          <a:bodyPr vert="horz" lIns="91440" tIns="45720" rIns="91440" bIns="45720" rtlCol="0" anchor="ctr">
            <a:noAutofit/>
          </a:bodyPr>
          <a:lstStyle/>
          <a:p>
            <a:pPr algn="ctr"/>
            <a:r>
              <a:rPr lang="uz-Cyrl-UZ" b="1" dirty="0"/>
              <a:t>Муборак туман тиббиёт бирлашмаси </a:t>
            </a:r>
            <a:r>
              <a:rPr lang="uz-Cyrl-UZ" b="1" dirty="0" smtClean="0"/>
              <a:t>собик болалар поликлиникаси</a:t>
            </a:r>
            <a:endParaRPr lang="ru-RU" dirty="0"/>
          </a:p>
        </p:txBody>
      </p:sp>
      <p:graphicFrame>
        <p:nvGraphicFramePr>
          <p:cNvPr id="9" name="Таблица 8"/>
          <p:cNvGraphicFramePr>
            <a:graphicFrameLocks noGrp="1"/>
          </p:cNvGraphicFramePr>
          <p:nvPr>
            <p:extLst/>
          </p:nvPr>
        </p:nvGraphicFramePr>
        <p:xfrm>
          <a:off x="285720" y="4725143"/>
          <a:ext cx="4286280" cy="2164080"/>
        </p:xfrm>
        <a:graphic>
          <a:graphicData uri="http://schemas.openxmlformats.org/drawingml/2006/table">
            <a:tbl>
              <a:tblPr firstRow="1" bandRow="1">
                <a:tableStyleId>{5C22544A-7EE6-4342-B048-85BDC9FD1C3A}</a:tableStyleId>
              </a:tblPr>
              <a:tblGrid>
                <a:gridCol w="4286280">
                  <a:extLst>
                    <a:ext uri="{9D8B030D-6E8A-4147-A177-3AD203B41FA5}">
                      <a16:colId xmlns:a16="http://schemas.microsoft.com/office/drawing/2014/main" val="20000"/>
                    </a:ext>
                  </a:extLst>
                </a:gridCol>
              </a:tblGrid>
              <a:tr h="1440161">
                <a:tc>
                  <a:txBody>
                    <a:bodyPr/>
                    <a:lstStyle/>
                    <a:p>
                      <a:pPr algn="just"/>
                      <a:r>
                        <a:rPr lang="uz-Cyrl-UZ" sz="1000" b="1" dirty="0" smtClean="0">
                          <a:solidFill>
                            <a:schemeClr val="tx1"/>
                          </a:solidFill>
                          <a:latin typeface="Times New Roman" pitchFamily="18" charset="0"/>
                          <a:cs typeface="Times New Roman" pitchFamily="18" charset="0"/>
                        </a:rPr>
                        <a:t>Бино</a:t>
                      </a:r>
                      <a:r>
                        <a:rPr lang="uz-Cyrl-UZ" sz="1000" b="1" baseline="0" dirty="0" smtClean="0">
                          <a:solidFill>
                            <a:schemeClr val="tx1"/>
                          </a:solidFill>
                          <a:latin typeface="Times New Roman" pitchFamily="18" charset="0"/>
                          <a:cs typeface="Times New Roman" pitchFamily="18" charset="0"/>
                        </a:rPr>
                        <a:t> фақат Давлат-хусусий шериклиги асосида тиббиёт йўналишида фаолият кўрсатиш шарти билан 3 йилдан 49 йилгача берилади. </a:t>
                      </a:r>
                    </a:p>
                    <a:p>
                      <a:pPr algn="just"/>
                      <a:r>
                        <a:rPr lang="uz-Cyrl-UZ" sz="1000" b="1" baseline="0" dirty="0" smtClean="0">
                          <a:solidFill>
                            <a:schemeClr val="tx1"/>
                          </a:solidFill>
                          <a:latin typeface="Times New Roman" pitchFamily="18" charset="0"/>
                          <a:cs typeface="Times New Roman" pitchFamily="18" charset="0"/>
                        </a:rPr>
                        <a:t>Шартнома муддати тугагандан кейин бино, барча тиббий асбоб ускуналар ва жихозлари тўлалигича Давлат шеригига топширилади.</a:t>
                      </a:r>
                    </a:p>
                    <a:p>
                      <a:pPr algn="just"/>
                      <a:r>
                        <a:rPr lang="uz-Cyrl-UZ" sz="1000" b="1" baseline="0" dirty="0" smtClean="0">
                          <a:solidFill>
                            <a:schemeClr val="tx1"/>
                          </a:solidFill>
                          <a:latin typeface="Times New Roman" pitchFamily="18" charset="0"/>
                          <a:cs typeface="Times New Roman" pitchFamily="18" charset="0"/>
                        </a:rPr>
                        <a:t>Ҳужжатлар тўплами: </a:t>
                      </a:r>
                      <a:r>
                        <a:rPr lang="uz-Cyrl-UZ" sz="1000" b="0" baseline="0" dirty="0" smtClean="0">
                          <a:solidFill>
                            <a:schemeClr val="tx1"/>
                          </a:solidFill>
                          <a:latin typeface="Times New Roman" pitchFamily="18" charset="0"/>
                          <a:cs typeface="Times New Roman" pitchFamily="18" charset="0"/>
                        </a:rPr>
                        <a:t>1.  Олинадиган тиббий асбоб ускуналарнинг тижорат таклифи. 2. Лойиҳанинг баҳолаш ҳужжатлари. 3.Лойиҳа  концепция. 4.  Таъмирлаш ва қайта қуриш смета лойиҳаси.  5. Кредит олмоқчи бўлган банкингизнинг хати.     6. Презентация.  7. Вилоят соғлиқни сақлаш бошқармасининг хулосаси.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3953">
                <a:tc>
                  <a:txBody>
                    <a:bodyPr/>
                    <a:lstStyle/>
                    <a:p>
                      <a:r>
                        <a:rPr lang="uz-Cyrl-UZ" sz="1000" b="1" dirty="0" smtClean="0">
                          <a:solidFill>
                            <a:schemeClr val="tx1"/>
                          </a:solidFill>
                          <a:latin typeface="Times New Roman" pitchFamily="18" charset="0"/>
                          <a:cs typeface="Times New Roman" pitchFamily="18" charset="0"/>
                        </a:rPr>
                        <a:t>Батафсил маълумот олиш учун:</a:t>
                      </a:r>
                      <a:r>
                        <a:rPr lang="uz-Cyrl-UZ" sz="1000" b="1" baseline="0" dirty="0" smtClean="0">
                          <a:solidFill>
                            <a:schemeClr val="tx1"/>
                          </a:solidFill>
                          <a:latin typeface="Times New Roman" pitchFamily="18" charset="0"/>
                          <a:cs typeface="Times New Roman" pitchFamily="18" charset="0"/>
                        </a:rPr>
                        <a:t> </a:t>
                      </a:r>
                    </a:p>
                    <a:p>
                      <a:r>
                        <a:rPr lang="uz-Cyrl-UZ" sz="1000" b="0" baseline="0" dirty="0" smtClean="0">
                          <a:solidFill>
                            <a:schemeClr val="tx1"/>
                          </a:solidFill>
                          <a:latin typeface="Times New Roman" pitchFamily="18" charset="0"/>
                          <a:cs typeface="Times New Roman" pitchFamily="18" charset="0"/>
                        </a:rPr>
                        <a:t>Ўз РССВ ДХШ ва ТТРББ </a:t>
                      </a:r>
                      <a:r>
                        <a:rPr lang="en-US" sz="1000" b="1" dirty="0" smtClean="0">
                          <a:solidFill>
                            <a:schemeClr val="tx1"/>
                          </a:solidFill>
                          <a:latin typeface="Times New Roman" pitchFamily="18" charset="0"/>
                          <a:cs typeface="Times New Roman" pitchFamily="18" charset="0"/>
                        </a:rPr>
                        <a:t>web </a:t>
                      </a:r>
                      <a:r>
                        <a:rPr lang="uz-Cyrl-UZ" sz="1000" b="1" dirty="0" smtClean="0">
                          <a:solidFill>
                            <a:schemeClr val="tx1"/>
                          </a:solidFill>
                          <a:latin typeface="Times New Roman" pitchFamily="18" charset="0"/>
                          <a:cs typeface="Times New Roman" pitchFamily="18" charset="0"/>
                        </a:rPr>
                        <a:t>сайт:</a:t>
                      </a:r>
                      <a:r>
                        <a:rPr lang="en-US" sz="1000" b="1"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 </a:t>
                      </a:r>
                      <a:r>
                        <a:rPr lang="en-US" sz="1000" b="0" dirty="0" smtClean="0">
                          <a:solidFill>
                            <a:schemeClr val="tx1"/>
                          </a:solidFill>
                          <a:latin typeface="Times New Roman" pitchFamily="18" charset="0"/>
                          <a:cs typeface="Times New Roman" pitchFamily="18" charset="0"/>
                        </a:rPr>
                        <a:t>minzdrav.uz</a:t>
                      </a:r>
                      <a:r>
                        <a:rPr lang="uz-Cyrl-UZ" sz="1000" b="0"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тел.:</a:t>
                      </a:r>
                      <a:r>
                        <a:rPr lang="uz-Cyrl-UZ" sz="1000" b="0" dirty="0" smtClean="0">
                          <a:solidFill>
                            <a:schemeClr val="tx1"/>
                          </a:solidFill>
                          <a:latin typeface="Times New Roman" pitchFamily="18" charset="0"/>
                          <a:cs typeface="Times New Roman" pitchFamily="18" charset="0"/>
                        </a:rPr>
                        <a:t> 71 246 86 13</a:t>
                      </a:r>
                    </a:p>
                    <a:p>
                      <a:r>
                        <a:rPr lang="uz-Cyrl-UZ" sz="1000" dirty="0" smtClean="0">
                          <a:solidFill>
                            <a:schemeClr val="tx1"/>
                          </a:solidFill>
                          <a:latin typeface="Times New Roman" pitchFamily="18" charset="0"/>
                          <a:cs typeface="Times New Roman" pitchFamily="18" charset="0"/>
                        </a:rPr>
                        <a:t>Кашкадарё</a:t>
                      </a:r>
                      <a:r>
                        <a:rPr lang="uz-Cyrl-UZ" sz="1000" baseline="0" dirty="0" smtClean="0">
                          <a:solidFill>
                            <a:schemeClr val="tx1"/>
                          </a:solidFill>
                          <a:latin typeface="Times New Roman" pitchFamily="18" charset="0"/>
                          <a:cs typeface="Times New Roman" pitchFamily="18" charset="0"/>
                        </a:rPr>
                        <a:t> </a:t>
                      </a:r>
                      <a:r>
                        <a:rPr lang="uz-Cyrl-UZ" sz="1000" dirty="0" smtClean="0">
                          <a:solidFill>
                            <a:schemeClr val="tx1"/>
                          </a:solidFill>
                          <a:latin typeface="Times New Roman" pitchFamily="18" charset="0"/>
                          <a:cs typeface="Times New Roman" pitchFamily="18" charset="0"/>
                        </a:rPr>
                        <a:t>ВССБ</a:t>
                      </a:r>
                      <a:r>
                        <a:rPr lang="uz-Cyrl-UZ" sz="1000" baseline="0" dirty="0" smtClean="0">
                          <a:solidFill>
                            <a:schemeClr val="tx1"/>
                          </a:solidFill>
                          <a:latin typeface="Times New Roman" pitchFamily="18" charset="0"/>
                          <a:cs typeface="Times New Roman" pitchFamily="18" charset="0"/>
                        </a:rPr>
                        <a:t> </a:t>
                      </a:r>
                      <a:r>
                        <a:rPr lang="uz-Cyrl-UZ" sz="1000" b="1" baseline="0" dirty="0" smtClean="0">
                          <a:solidFill>
                            <a:schemeClr val="tx1"/>
                          </a:solidFill>
                          <a:latin typeface="Times New Roman" pitchFamily="18" charset="0"/>
                          <a:cs typeface="Times New Roman" pitchFamily="18" charset="0"/>
                        </a:rPr>
                        <a:t>тел: </a:t>
                      </a:r>
                      <a:r>
                        <a:rPr lang="uz-Cyrl-UZ" sz="1000" b="0" baseline="0" dirty="0" smtClean="0">
                          <a:solidFill>
                            <a:schemeClr val="tx1"/>
                          </a:solidFill>
                          <a:latin typeface="Times New Roman" pitchFamily="18" charset="0"/>
                          <a:cs typeface="Times New Roman" pitchFamily="18" charset="0"/>
                        </a:rPr>
                        <a:t>91 262 05 02</a:t>
                      </a:r>
                      <a:endParaRPr lang="uz-Cyrl-UZ" sz="1000" baseline="0" dirty="0" smtClean="0">
                        <a:solidFill>
                          <a:schemeClr val="tx1"/>
                        </a:solidFill>
                        <a:latin typeface="Times New Roman" pitchFamily="18" charset="0"/>
                        <a:cs typeface="Times New Roman" pitchFamily="18" charset="0"/>
                      </a:endParaRPr>
                    </a:p>
                    <a:p>
                      <a:r>
                        <a:rPr lang="uz-Cyrl-UZ" sz="1000" b="0" baseline="0" dirty="0" smtClean="0">
                          <a:solidFill>
                            <a:schemeClr val="tx1"/>
                          </a:solidFill>
                          <a:latin typeface="Times New Roman" pitchFamily="18" charset="0"/>
                          <a:cs typeface="Times New Roman" pitchFamily="18" charset="0"/>
                        </a:rPr>
                        <a:t>Кашкадарё </a:t>
                      </a:r>
                      <a:r>
                        <a:rPr lang="uz-Cyrl-UZ" sz="1000" dirty="0" smtClean="0">
                          <a:solidFill>
                            <a:schemeClr val="tx1"/>
                          </a:solidFill>
                          <a:latin typeface="Times New Roman" pitchFamily="18" charset="0"/>
                          <a:cs typeface="Times New Roman" pitchFamily="18" charset="0"/>
                        </a:rPr>
                        <a:t>ВССБ</a:t>
                      </a:r>
                      <a:r>
                        <a:rPr lang="uz-Cyrl-UZ" sz="1000" b="0" baseline="0" dirty="0" smtClean="0">
                          <a:solidFill>
                            <a:schemeClr val="tx1"/>
                          </a:solidFill>
                          <a:latin typeface="Times New Roman" pitchFamily="18" charset="0"/>
                          <a:cs typeface="Times New Roman" pitchFamily="18" charset="0"/>
                        </a:rPr>
                        <a:t> ДХШ бўлими </a:t>
                      </a:r>
                      <a:r>
                        <a:rPr lang="uz-Cyrl-UZ" sz="1000" b="1" baseline="0" dirty="0" smtClean="0">
                          <a:solidFill>
                            <a:schemeClr val="tx1"/>
                          </a:solidFill>
                          <a:latin typeface="Times New Roman" pitchFamily="18" charset="0"/>
                          <a:cs typeface="Times New Roman" pitchFamily="18" charset="0"/>
                        </a:rPr>
                        <a:t>тел: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Рисунок 6" descr="D:\ттб фото эски здания\photo_2021-11-22_15-19-59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719" y="476672"/>
            <a:ext cx="4476115" cy="2770505"/>
          </a:xfrm>
          <a:prstGeom prst="rect">
            <a:avLst/>
          </a:prstGeom>
          <a:noFill/>
          <a:ln>
            <a:noFill/>
          </a:ln>
        </p:spPr>
      </p:pic>
      <p:pic>
        <p:nvPicPr>
          <p:cNvPr id="10" name="Рисунок 9" descr="D:\ттб фото эски здания\photo_2021-11-22_15-19-5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703" y="3247176"/>
            <a:ext cx="4518660" cy="3566199"/>
          </a:xfrm>
          <a:prstGeom prst="rect">
            <a:avLst/>
          </a:prstGeom>
          <a:noFill/>
          <a:ln>
            <a:noFill/>
          </a:ln>
        </p:spPr>
      </p:pic>
    </p:spTree>
    <p:extLst>
      <p:ext uri="{BB962C8B-B14F-4D97-AF65-F5344CB8AC3E}">
        <p14:creationId xmlns:p14="http://schemas.microsoft.com/office/powerpoint/2010/main" val="3170485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8"/>
          <p:cNvGraphicFramePr>
            <a:graphicFrameLocks noGrp="1"/>
          </p:cNvGraphicFramePr>
          <p:nvPr>
            <p:extLst>
              <p:ext uri="{D42A27DB-BD31-4B8C-83A1-F6EECF244321}">
                <p14:modId xmlns:p14="http://schemas.microsoft.com/office/powerpoint/2010/main" val="968036942"/>
              </p:ext>
            </p:extLst>
          </p:nvPr>
        </p:nvGraphicFramePr>
        <p:xfrm>
          <a:off x="285719" y="500042"/>
          <a:ext cx="4286281" cy="4213076"/>
        </p:xfrm>
        <a:graphic>
          <a:graphicData uri="http://schemas.openxmlformats.org/drawingml/2006/table">
            <a:tbl>
              <a:tblPr/>
              <a:tblGrid>
                <a:gridCol w="1121131">
                  <a:extLst>
                    <a:ext uri="{9D8B030D-6E8A-4147-A177-3AD203B41FA5}">
                      <a16:colId xmlns:a16="http://schemas.microsoft.com/office/drawing/2014/main" val="20000"/>
                    </a:ext>
                  </a:extLst>
                </a:gridCol>
                <a:gridCol w="1046390">
                  <a:extLst>
                    <a:ext uri="{9D8B030D-6E8A-4147-A177-3AD203B41FA5}">
                      <a16:colId xmlns:a16="http://schemas.microsoft.com/office/drawing/2014/main" val="20001"/>
                    </a:ext>
                  </a:extLst>
                </a:gridCol>
                <a:gridCol w="1195874">
                  <a:extLst>
                    <a:ext uri="{9D8B030D-6E8A-4147-A177-3AD203B41FA5}">
                      <a16:colId xmlns:a16="http://schemas.microsoft.com/office/drawing/2014/main" val="20002"/>
                    </a:ext>
                  </a:extLst>
                </a:gridCol>
                <a:gridCol w="922886">
                  <a:extLst>
                    <a:ext uri="{9D8B030D-6E8A-4147-A177-3AD203B41FA5}">
                      <a16:colId xmlns:a16="http://schemas.microsoft.com/office/drawing/2014/main" val="20003"/>
                    </a:ext>
                  </a:extLst>
                </a:gridCol>
              </a:tblGrid>
              <a:tr h="214314">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a:t>
                      </a:r>
                      <a:r>
                        <a:rPr kumimoji="0" lang="uz-Cyrl-UZ"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ў</a:t>
                      </a:r>
                      <a:r>
                        <a:rPr kumimoji="0" lang="ru-RU" altLang="ru-RU" sz="1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рсаткичлар</a:t>
                      </a:r>
                      <a:endParaRPr kumimoji="0" lang="ru-RU" alt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93382">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ru-RU" sz="1000" kern="1200" dirty="0" err="1" smtClean="0">
                          <a:solidFill>
                            <a:schemeClr val="tx1"/>
                          </a:solidFill>
                          <a:effectLst/>
                          <a:latin typeface="+mn-lt"/>
                          <a:ea typeface="+mn-ea"/>
                          <a:cs typeface="+mn-cs"/>
                        </a:rPr>
                        <a:t>Муборак</a:t>
                      </a:r>
                      <a:r>
                        <a:rPr lang="ru-RU" sz="1000" kern="1200" dirty="0" smtClean="0">
                          <a:solidFill>
                            <a:schemeClr val="tx1"/>
                          </a:solidFill>
                          <a:effectLst/>
                          <a:latin typeface="+mn-lt"/>
                          <a:ea typeface="+mn-ea"/>
                          <a:cs typeface="+mn-cs"/>
                        </a:rPr>
                        <a:t> ТТБ</a:t>
                      </a:r>
                      <a:r>
                        <a:rPr lang="ru-RU" sz="1000" kern="1200" baseline="0" dirty="0" smtClean="0">
                          <a:solidFill>
                            <a:schemeClr val="tx1"/>
                          </a:solidFill>
                          <a:effectLst/>
                          <a:latin typeface="+mn-lt"/>
                          <a:ea typeface="+mn-ea"/>
                          <a:cs typeface="+mn-cs"/>
                        </a:rPr>
                        <a:t> терапия </a:t>
                      </a:r>
                      <a:r>
                        <a:rPr lang="ru-RU" sz="1000" kern="1200" baseline="0" dirty="0" err="1" smtClean="0">
                          <a:solidFill>
                            <a:schemeClr val="tx1"/>
                          </a:solidFill>
                          <a:effectLst/>
                          <a:latin typeface="+mn-lt"/>
                          <a:ea typeface="+mn-ea"/>
                          <a:cs typeface="+mn-cs"/>
                        </a:rPr>
                        <a:t>булими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1"/>
                  </a:ext>
                </a:extLst>
              </a:tr>
              <a:tr h="18189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Юридик манзили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ru-RU" altLang="ru-RU" sz="1100" b="0" i="0" u="none" strike="noStrike" cap="none" normalizeH="0" baseline="0" dirty="0" smtClean="0">
                        <a:ln>
                          <a:noFill/>
                        </a:ln>
                        <a:solidFill>
                          <a:schemeClr val="tx1"/>
                        </a:solidFill>
                        <a:effectLst/>
                        <a:latin typeface="Times New Roman" panose="02020603050405020304" pitchFamily="18" charset="0"/>
                      </a:endParaRP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ru-RU" sz="1000" kern="1200" dirty="0" err="1" smtClean="0">
                          <a:solidFill>
                            <a:schemeClr val="tx1"/>
                          </a:solidFill>
                          <a:effectLst/>
                          <a:latin typeface="+mn-lt"/>
                          <a:ea typeface="+mn-ea"/>
                          <a:cs typeface="+mn-cs"/>
                        </a:rPr>
                        <a:t>Муборак</a:t>
                      </a:r>
                      <a:r>
                        <a:rPr lang="ru-RU" sz="1000" kern="1200" dirty="0" smtClean="0">
                          <a:solidFill>
                            <a:schemeClr val="tx1"/>
                          </a:solidFill>
                          <a:effectLst/>
                          <a:latin typeface="+mn-lt"/>
                          <a:ea typeface="+mn-ea"/>
                          <a:cs typeface="+mn-cs"/>
                        </a:rPr>
                        <a:t> </a:t>
                      </a:r>
                      <a:r>
                        <a:rPr lang="uz-Cyrl-UZ" sz="1000" kern="1200" dirty="0" smtClean="0">
                          <a:solidFill>
                            <a:schemeClr val="tx1"/>
                          </a:solidFill>
                          <a:effectLst/>
                          <a:latin typeface="+mn-lt"/>
                          <a:ea typeface="+mn-ea"/>
                          <a:cs typeface="+mn-cs"/>
                        </a:rPr>
                        <a:t>туман ёшлик мфй</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2"/>
                  </a:ext>
                </a:extLst>
              </a:tr>
              <a:tr h="1752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Балансда сақловчи номи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Муборак</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туман тиббиёт бирлашмаси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3"/>
                  </a:ext>
                </a:extLst>
              </a:tr>
              <a:tr h="220139">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7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фаолият с</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оҳа</a:t>
                      </a: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Соғлиқни сақлаш</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4"/>
                  </a:ext>
                </a:extLst>
              </a:tr>
              <a:tr h="304710">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Объектнинг қурилган ёки ишга тушган йили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1960 йил</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21706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Умумий ер майдони (га)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0,27 га</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6"/>
                  </a:ext>
                </a:extLst>
              </a:tr>
              <a:tr h="28181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 ва иншоотнинг эгаллаган ер майдони (кв.м)</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308,56 кв.м</a:t>
                      </a: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337044">
                <a:tc gridSpan="2">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техник характеристикаси (ғишт ёки бетон плитадан)</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l" defTabSz="6858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Пишиқ ғишт, бетон плита</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106522">
                <a:tc gridSpan="4">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1" i="0" u="none" strike="noStrike" cap="none" normalizeH="0" baseline="0" dirty="0" smtClean="0">
                          <a:ln>
                            <a:noFill/>
                          </a:ln>
                          <a:solidFill>
                            <a:schemeClr val="tx1"/>
                          </a:solidFill>
                          <a:effectLst/>
                          <a:latin typeface="Times New Roman" pitchFamily="18" charset="0"/>
                          <a:cs typeface="Times New Roman" pitchFamily="18" charset="0"/>
                        </a:rPr>
                        <a:t>Коммуникация тармоғи</a:t>
                      </a:r>
                      <a:endParaRPr kumimoji="0" lang="ru-RU" alt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1" marR="68581" marT="34299" marB="34299"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171276">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Сув</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Артезиан қудуқ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Газ</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йўқ</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464">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Иссиқлик тармоғи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эмас</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Электр</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defRPr>
                      </a:lvl1pPr>
                      <a:lvl2pPr marL="742950" indent="-285750"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defRPr>
                      </a:lvl2pPr>
                      <a:lvl3pPr marL="1143000" indent="-228600" algn="l" defTabSz="685800" rtl="0" eaLnBrk="1" latinLnBrk="0" hangingPunct="1">
                        <a:spcBef>
                          <a:spcPct val="20000"/>
                        </a:spcBef>
                        <a:buFont typeface="Arial" panose="020B0604020202020204" pitchFamily="34" charset="0"/>
                        <a:defRPr sz="2000" kern="1200">
                          <a:solidFill>
                            <a:schemeClr val="tx1"/>
                          </a:solidFill>
                          <a:latin typeface="Calibri" panose="020F0502020204030204" pitchFamily="34" charset="0"/>
                        </a:defRPr>
                      </a:lvl3pPr>
                      <a:lvl4pPr marL="16002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4pPr>
                      <a:lvl5pPr marL="2057400" indent="-228600" algn="l" defTabSz="685800" rtl="0" eaLnBrk="1" latinLnBrk="0" hangingPunct="1">
                        <a:spcBef>
                          <a:spcPct val="20000"/>
                        </a:spcBef>
                        <a:buFont typeface="Arial" panose="020B0604020202020204" pitchFamily="34" charset="0"/>
                        <a:defRPr sz="1350" kern="1200">
                          <a:solidFill>
                            <a:schemeClr val="tx1"/>
                          </a:solidFill>
                          <a:latin typeface="Calibri" panose="020F0502020204030204" pitchFamily="34" charset="0"/>
                        </a:defRPr>
                      </a:lvl5pPr>
                      <a:lvl6pPr marL="25146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6pPr>
                      <a:lvl7pPr marL="29718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7pPr>
                      <a:lvl8pPr marL="34290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8pPr>
                      <a:lvl9pPr marL="3886200" indent="-228600" algn="l" defTabSz="685800" rtl="0" eaLnBrk="0" fontAlgn="base" latinLnBrk="0" hangingPunct="0">
                        <a:spcBef>
                          <a:spcPct val="20000"/>
                        </a:spcBef>
                        <a:spcAft>
                          <a:spcPct val="0"/>
                        </a:spcAft>
                        <a:buFont typeface="Arial" panose="020B0604020202020204" pitchFamily="34" charset="0"/>
                        <a:defRPr sz="135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Мавжуд </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26696">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defRPr/>
                      </a:pPr>
                      <a:r>
                        <a:rPr lang="uz-Cyrl-UZ" sz="1000" dirty="0" smtClean="0">
                          <a:effectLst/>
                          <a:latin typeface="Times New Roman" pitchFamily="18" charset="0"/>
                          <a:cs typeface="Times New Roman" pitchFamily="18" charset="0"/>
                        </a:rPr>
                        <a:t>Бинолардан самарали фойдаланиш бўйича таклифлар (алохида таклифлар кўрсатилиши шарт)</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Tx/>
                        <a:buNone/>
                        <a:tabLst/>
                      </a:pPr>
                      <a:r>
                        <a:rPr kumimoji="0" lang="uz-Cyrl-UZ" altLang="ru-RU" sz="1000" b="0" i="0" u="none" strike="noStrike" cap="none" normalizeH="0" baseline="0" dirty="0" smtClean="0">
                          <a:ln>
                            <a:noFill/>
                          </a:ln>
                          <a:solidFill>
                            <a:schemeClr val="tx1"/>
                          </a:solidFill>
                          <a:effectLst/>
                          <a:latin typeface="Times New Roman" pitchFamily="18" charset="0"/>
                          <a:cs typeface="Times New Roman" pitchFamily="18" charset="0"/>
                        </a:rPr>
                        <a:t>Бинонинг иккинчи қавати  хам Давлат-хусусий шериклигига тавсия қилинади</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4" marR="68584" marT="34301" marB="34301"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5" marR="91445" marT="45730" marB="45730" anchor="ctr" horzOverflow="overflow">
                    <a:lnL w="28575" cap="flat" cmpd="sng" algn="ctr">
                      <a:solidFill>
                        <a:srgbClr val="5482B4"/>
                      </a:solidFill>
                      <a:prstDash val="solid"/>
                      <a:round/>
                      <a:headEnd type="none" w="med" len="med"/>
                      <a:tailEnd type="none" w="med" len="med"/>
                    </a:lnL>
                    <a:lnR w="28575" cap="flat" cmpd="sng" algn="ctr">
                      <a:solidFill>
                        <a:srgbClr val="5482B4"/>
                      </a:solidFill>
                      <a:prstDash val="solid"/>
                      <a:round/>
                      <a:headEnd type="none" w="med" len="med"/>
                      <a:tailEnd type="none" w="med" len="med"/>
                    </a:lnR>
                    <a:lnT w="28575" cap="flat" cmpd="sng" algn="ctr">
                      <a:solidFill>
                        <a:srgbClr val="5482B4"/>
                      </a:solidFill>
                      <a:prstDash val="solid"/>
                      <a:round/>
                      <a:headEnd type="none" w="med" len="med"/>
                      <a:tailEnd type="none" w="med" len="med"/>
                    </a:lnT>
                    <a:lnB w="28575" cap="flat" cmpd="sng" algn="ctr">
                      <a:solidFill>
                        <a:srgbClr val="5482B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8" name="Rectangle 72"/>
          <p:cNvSpPr txBox="1">
            <a:spLocks noChangeArrowheads="1"/>
          </p:cNvSpPr>
          <p:nvPr/>
        </p:nvSpPr>
        <p:spPr>
          <a:xfrm>
            <a:off x="250825" y="142853"/>
            <a:ext cx="8713788" cy="214313"/>
          </a:xfrm>
          <a:prstGeom prst="rect">
            <a:avLst/>
          </a:prstGeom>
        </p:spPr>
        <p:txBody>
          <a:bodyPr vert="horz" lIns="91440" tIns="45720" rIns="91440" bIns="45720" rtlCol="0" anchor="ctr">
            <a:noAutofit/>
          </a:bodyPr>
          <a:lstStyle/>
          <a:p>
            <a:pPr algn="ctr"/>
            <a:r>
              <a:rPr lang="uz-Cyrl-UZ" b="1" dirty="0"/>
              <a:t>Муборак туман тиббиёт бирлашмаси </a:t>
            </a:r>
            <a:r>
              <a:rPr lang="uz-Cyrl-UZ" b="1" dirty="0" smtClean="0"/>
              <a:t>собик терапия булими</a:t>
            </a:r>
            <a:endParaRPr lang="ru-RU" dirty="0"/>
          </a:p>
        </p:txBody>
      </p:sp>
      <p:graphicFrame>
        <p:nvGraphicFramePr>
          <p:cNvPr id="9" name="Таблица 8"/>
          <p:cNvGraphicFramePr>
            <a:graphicFrameLocks noGrp="1"/>
          </p:cNvGraphicFramePr>
          <p:nvPr>
            <p:extLst/>
          </p:nvPr>
        </p:nvGraphicFramePr>
        <p:xfrm>
          <a:off x="285720" y="4725143"/>
          <a:ext cx="4286280" cy="2164080"/>
        </p:xfrm>
        <a:graphic>
          <a:graphicData uri="http://schemas.openxmlformats.org/drawingml/2006/table">
            <a:tbl>
              <a:tblPr firstRow="1" bandRow="1">
                <a:tableStyleId>{5C22544A-7EE6-4342-B048-85BDC9FD1C3A}</a:tableStyleId>
              </a:tblPr>
              <a:tblGrid>
                <a:gridCol w="4286280">
                  <a:extLst>
                    <a:ext uri="{9D8B030D-6E8A-4147-A177-3AD203B41FA5}">
                      <a16:colId xmlns:a16="http://schemas.microsoft.com/office/drawing/2014/main" val="20000"/>
                    </a:ext>
                  </a:extLst>
                </a:gridCol>
              </a:tblGrid>
              <a:tr h="1440161">
                <a:tc>
                  <a:txBody>
                    <a:bodyPr/>
                    <a:lstStyle/>
                    <a:p>
                      <a:pPr algn="just"/>
                      <a:r>
                        <a:rPr lang="uz-Cyrl-UZ" sz="1000" b="1" dirty="0" smtClean="0">
                          <a:solidFill>
                            <a:schemeClr val="tx1"/>
                          </a:solidFill>
                          <a:latin typeface="Times New Roman" pitchFamily="18" charset="0"/>
                          <a:cs typeface="Times New Roman" pitchFamily="18" charset="0"/>
                        </a:rPr>
                        <a:t>Бино</a:t>
                      </a:r>
                      <a:r>
                        <a:rPr lang="uz-Cyrl-UZ" sz="1000" b="1" baseline="0" dirty="0" smtClean="0">
                          <a:solidFill>
                            <a:schemeClr val="tx1"/>
                          </a:solidFill>
                          <a:latin typeface="Times New Roman" pitchFamily="18" charset="0"/>
                          <a:cs typeface="Times New Roman" pitchFamily="18" charset="0"/>
                        </a:rPr>
                        <a:t> фақат Давлат-хусусий шериклиги асосида тиббиёт йўналишида фаолият кўрсатиш шарти билан 3 йилдан 49 йилгача берилади. </a:t>
                      </a:r>
                    </a:p>
                    <a:p>
                      <a:pPr algn="just"/>
                      <a:r>
                        <a:rPr lang="uz-Cyrl-UZ" sz="1000" b="1" baseline="0" dirty="0" smtClean="0">
                          <a:solidFill>
                            <a:schemeClr val="tx1"/>
                          </a:solidFill>
                          <a:latin typeface="Times New Roman" pitchFamily="18" charset="0"/>
                          <a:cs typeface="Times New Roman" pitchFamily="18" charset="0"/>
                        </a:rPr>
                        <a:t>Шартнома муддати тугагандан кейин бино, барча тиббий асбоб ускуналар ва жихозлари тўлалигича Давлат шеригига топширилади.</a:t>
                      </a:r>
                    </a:p>
                    <a:p>
                      <a:pPr algn="just"/>
                      <a:r>
                        <a:rPr lang="uz-Cyrl-UZ" sz="1000" b="1" baseline="0" dirty="0" smtClean="0">
                          <a:solidFill>
                            <a:schemeClr val="tx1"/>
                          </a:solidFill>
                          <a:latin typeface="Times New Roman" pitchFamily="18" charset="0"/>
                          <a:cs typeface="Times New Roman" pitchFamily="18" charset="0"/>
                        </a:rPr>
                        <a:t>Ҳужжатлар тўплами: </a:t>
                      </a:r>
                      <a:r>
                        <a:rPr lang="uz-Cyrl-UZ" sz="1000" b="0" baseline="0" dirty="0" smtClean="0">
                          <a:solidFill>
                            <a:schemeClr val="tx1"/>
                          </a:solidFill>
                          <a:latin typeface="Times New Roman" pitchFamily="18" charset="0"/>
                          <a:cs typeface="Times New Roman" pitchFamily="18" charset="0"/>
                        </a:rPr>
                        <a:t>1.  Олинадиган тиббий асбоб ускуналарнинг тижорат таклифи. 2. Лойиҳанинг баҳолаш ҳужжатлари. 3.Лойиҳа  концепция. 4.  Таъмирлаш ва қайта қуриш смета лойиҳаси.  5. Кредит олмоқчи бўлган банкингизнинг хати.     6. Презентация.  7. Вилоят соғлиқни сақлаш бошқармасининг хулосаси.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3953">
                <a:tc>
                  <a:txBody>
                    <a:bodyPr/>
                    <a:lstStyle/>
                    <a:p>
                      <a:r>
                        <a:rPr lang="uz-Cyrl-UZ" sz="1000" b="1" dirty="0" smtClean="0">
                          <a:solidFill>
                            <a:schemeClr val="tx1"/>
                          </a:solidFill>
                          <a:latin typeface="Times New Roman" pitchFamily="18" charset="0"/>
                          <a:cs typeface="Times New Roman" pitchFamily="18" charset="0"/>
                        </a:rPr>
                        <a:t>Батафсил маълумот олиш учун:</a:t>
                      </a:r>
                      <a:r>
                        <a:rPr lang="uz-Cyrl-UZ" sz="1000" b="1" baseline="0" dirty="0" smtClean="0">
                          <a:solidFill>
                            <a:schemeClr val="tx1"/>
                          </a:solidFill>
                          <a:latin typeface="Times New Roman" pitchFamily="18" charset="0"/>
                          <a:cs typeface="Times New Roman" pitchFamily="18" charset="0"/>
                        </a:rPr>
                        <a:t> </a:t>
                      </a:r>
                    </a:p>
                    <a:p>
                      <a:r>
                        <a:rPr lang="uz-Cyrl-UZ" sz="1000" b="0" baseline="0" dirty="0" smtClean="0">
                          <a:solidFill>
                            <a:schemeClr val="tx1"/>
                          </a:solidFill>
                          <a:latin typeface="Times New Roman" pitchFamily="18" charset="0"/>
                          <a:cs typeface="Times New Roman" pitchFamily="18" charset="0"/>
                        </a:rPr>
                        <a:t>Ўз РССВ ДХШ ва ТТРББ </a:t>
                      </a:r>
                      <a:r>
                        <a:rPr lang="en-US" sz="1000" b="1" dirty="0" smtClean="0">
                          <a:solidFill>
                            <a:schemeClr val="tx1"/>
                          </a:solidFill>
                          <a:latin typeface="Times New Roman" pitchFamily="18" charset="0"/>
                          <a:cs typeface="Times New Roman" pitchFamily="18" charset="0"/>
                        </a:rPr>
                        <a:t>web </a:t>
                      </a:r>
                      <a:r>
                        <a:rPr lang="uz-Cyrl-UZ" sz="1000" b="1" dirty="0" smtClean="0">
                          <a:solidFill>
                            <a:schemeClr val="tx1"/>
                          </a:solidFill>
                          <a:latin typeface="Times New Roman" pitchFamily="18" charset="0"/>
                          <a:cs typeface="Times New Roman" pitchFamily="18" charset="0"/>
                        </a:rPr>
                        <a:t>сайт:</a:t>
                      </a:r>
                      <a:r>
                        <a:rPr lang="en-US" sz="1000" b="1"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 </a:t>
                      </a:r>
                      <a:r>
                        <a:rPr lang="en-US" sz="1000" b="0" dirty="0" smtClean="0">
                          <a:solidFill>
                            <a:schemeClr val="tx1"/>
                          </a:solidFill>
                          <a:latin typeface="Times New Roman" pitchFamily="18" charset="0"/>
                          <a:cs typeface="Times New Roman" pitchFamily="18" charset="0"/>
                        </a:rPr>
                        <a:t>minzdrav.uz</a:t>
                      </a:r>
                      <a:r>
                        <a:rPr lang="uz-Cyrl-UZ" sz="1000" b="0" dirty="0" smtClean="0">
                          <a:solidFill>
                            <a:schemeClr val="tx1"/>
                          </a:solidFill>
                          <a:latin typeface="Times New Roman" pitchFamily="18" charset="0"/>
                          <a:cs typeface="Times New Roman" pitchFamily="18" charset="0"/>
                        </a:rPr>
                        <a:t> </a:t>
                      </a:r>
                      <a:r>
                        <a:rPr lang="uz-Cyrl-UZ" sz="1000" b="1" dirty="0" smtClean="0">
                          <a:solidFill>
                            <a:schemeClr val="tx1"/>
                          </a:solidFill>
                          <a:latin typeface="Times New Roman" pitchFamily="18" charset="0"/>
                          <a:cs typeface="Times New Roman" pitchFamily="18" charset="0"/>
                        </a:rPr>
                        <a:t>тел.:</a:t>
                      </a:r>
                      <a:r>
                        <a:rPr lang="uz-Cyrl-UZ" sz="1000" b="0" dirty="0" smtClean="0">
                          <a:solidFill>
                            <a:schemeClr val="tx1"/>
                          </a:solidFill>
                          <a:latin typeface="Times New Roman" pitchFamily="18" charset="0"/>
                          <a:cs typeface="Times New Roman" pitchFamily="18" charset="0"/>
                        </a:rPr>
                        <a:t> 71 246 86 13</a:t>
                      </a:r>
                    </a:p>
                    <a:p>
                      <a:r>
                        <a:rPr lang="uz-Cyrl-UZ" sz="1000" dirty="0" smtClean="0">
                          <a:solidFill>
                            <a:schemeClr val="tx1"/>
                          </a:solidFill>
                          <a:latin typeface="Times New Roman" pitchFamily="18" charset="0"/>
                          <a:cs typeface="Times New Roman" pitchFamily="18" charset="0"/>
                        </a:rPr>
                        <a:t>Кашкадарё</a:t>
                      </a:r>
                      <a:r>
                        <a:rPr lang="uz-Cyrl-UZ" sz="1000" baseline="0" dirty="0" smtClean="0">
                          <a:solidFill>
                            <a:schemeClr val="tx1"/>
                          </a:solidFill>
                          <a:latin typeface="Times New Roman" pitchFamily="18" charset="0"/>
                          <a:cs typeface="Times New Roman" pitchFamily="18" charset="0"/>
                        </a:rPr>
                        <a:t> </a:t>
                      </a:r>
                      <a:r>
                        <a:rPr lang="uz-Cyrl-UZ" sz="1000" dirty="0" smtClean="0">
                          <a:solidFill>
                            <a:schemeClr val="tx1"/>
                          </a:solidFill>
                          <a:latin typeface="Times New Roman" pitchFamily="18" charset="0"/>
                          <a:cs typeface="Times New Roman" pitchFamily="18" charset="0"/>
                        </a:rPr>
                        <a:t>ВССБ</a:t>
                      </a:r>
                      <a:r>
                        <a:rPr lang="uz-Cyrl-UZ" sz="1000" baseline="0" dirty="0" smtClean="0">
                          <a:solidFill>
                            <a:schemeClr val="tx1"/>
                          </a:solidFill>
                          <a:latin typeface="Times New Roman" pitchFamily="18" charset="0"/>
                          <a:cs typeface="Times New Roman" pitchFamily="18" charset="0"/>
                        </a:rPr>
                        <a:t> </a:t>
                      </a:r>
                      <a:r>
                        <a:rPr lang="uz-Cyrl-UZ" sz="1000" b="1" baseline="0" dirty="0" smtClean="0">
                          <a:solidFill>
                            <a:schemeClr val="tx1"/>
                          </a:solidFill>
                          <a:latin typeface="Times New Roman" pitchFamily="18" charset="0"/>
                          <a:cs typeface="Times New Roman" pitchFamily="18" charset="0"/>
                        </a:rPr>
                        <a:t>тел: </a:t>
                      </a:r>
                      <a:r>
                        <a:rPr lang="uz-Cyrl-UZ" sz="1000" b="0" baseline="0" dirty="0" smtClean="0">
                          <a:solidFill>
                            <a:schemeClr val="tx1"/>
                          </a:solidFill>
                          <a:latin typeface="Times New Roman" pitchFamily="18" charset="0"/>
                          <a:cs typeface="Times New Roman" pitchFamily="18" charset="0"/>
                        </a:rPr>
                        <a:t>91 262 05 02</a:t>
                      </a:r>
                      <a:endParaRPr lang="uz-Cyrl-UZ" sz="1000" baseline="0" dirty="0" smtClean="0">
                        <a:solidFill>
                          <a:schemeClr val="tx1"/>
                        </a:solidFill>
                        <a:latin typeface="Times New Roman" pitchFamily="18" charset="0"/>
                        <a:cs typeface="Times New Roman" pitchFamily="18" charset="0"/>
                      </a:endParaRPr>
                    </a:p>
                    <a:p>
                      <a:r>
                        <a:rPr lang="uz-Cyrl-UZ" sz="1000" b="0" baseline="0" dirty="0" smtClean="0">
                          <a:solidFill>
                            <a:schemeClr val="tx1"/>
                          </a:solidFill>
                          <a:latin typeface="Times New Roman" pitchFamily="18" charset="0"/>
                          <a:cs typeface="Times New Roman" pitchFamily="18" charset="0"/>
                        </a:rPr>
                        <a:t>Кашкадарё </a:t>
                      </a:r>
                      <a:r>
                        <a:rPr lang="uz-Cyrl-UZ" sz="1000" dirty="0" smtClean="0">
                          <a:solidFill>
                            <a:schemeClr val="tx1"/>
                          </a:solidFill>
                          <a:latin typeface="Times New Roman" pitchFamily="18" charset="0"/>
                          <a:cs typeface="Times New Roman" pitchFamily="18" charset="0"/>
                        </a:rPr>
                        <a:t>ВССБ</a:t>
                      </a:r>
                      <a:r>
                        <a:rPr lang="uz-Cyrl-UZ" sz="1000" b="0" baseline="0" dirty="0" smtClean="0">
                          <a:solidFill>
                            <a:schemeClr val="tx1"/>
                          </a:solidFill>
                          <a:latin typeface="Times New Roman" pitchFamily="18" charset="0"/>
                          <a:cs typeface="Times New Roman" pitchFamily="18" charset="0"/>
                        </a:rPr>
                        <a:t> ДХШ бўлими </a:t>
                      </a:r>
                      <a:r>
                        <a:rPr lang="uz-Cyrl-UZ" sz="1000" b="1" baseline="0" dirty="0" smtClean="0">
                          <a:solidFill>
                            <a:schemeClr val="tx1"/>
                          </a:solidFill>
                          <a:latin typeface="Times New Roman" pitchFamily="18" charset="0"/>
                          <a:cs typeface="Times New Roman" pitchFamily="18" charset="0"/>
                        </a:rPr>
                        <a:t>тел: </a:t>
                      </a:r>
                      <a:endParaRPr lang="ru-RU" sz="10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1" name="Рисунок 10" descr="D:\ттб фото эски здания\photo_2021-11-22_15-19-58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719" y="476672"/>
            <a:ext cx="4454525" cy="3168352"/>
          </a:xfrm>
          <a:prstGeom prst="rect">
            <a:avLst/>
          </a:prstGeom>
          <a:noFill/>
          <a:ln>
            <a:noFill/>
          </a:ln>
        </p:spPr>
      </p:pic>
      <p:pic>
        <p:nvPicPr>
          <p:cNvPr id="12" name="Рисунок 11" descr="D:\ттб фото эски здания\photo_2021-11-22_15-19-57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6129" y="3645024"/>
            <a:ext cx="4476115" cy="3200400"/>
          </a:xfrm>
          <a:prstGeom prst="rect">
            <a:avLst/>
          </a:prstGeom>
          <a:noFill/>
          <a:ln>
            <a:noFill/>
          </a:ln>
        </p:spPr>
      </p:pic>
    </p:spTree>
    <p:extLst>
      <p:ext uri="{BB962C8B-B14F-4D97-AF65-F5344CB8AC3E}">
        <p14:creationId xmlns:p14="http://schemas.microsoft.com/office/powerpoint/2010/main" val="146975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3" name="TextBox 1">
            <a:extLst>
              <a:ext uri="{FF2B5EF4-FFF2-40B4-BE49-F238E27FC236}">
                <a16:creationId xmlns:a16="http://schemas.microsoft.com/office/drawing/2014/main" id="{1F9F3B94-C2FF-42E4-A36B-12D4CFD344F7}"/>
              </a:ext>
            </a:extLst>
          </p:cNvPr>
          <p:cNvSpPr txBox="1">
            <a:spLocks noChangeArrowheads="1"/>
          </p:cNvSpPr>
          <p:nvPr/>
        </p:nvSpPr>
        <p:spPr bwMode="auto">
          <a:xfrm>
            <a:off x="562708" y="342900"/>
            <a:ext cx="8130364" cy="716236"/>
          </a:xfrm>
          <a:prstGeom prst="rect">
            <a:avLst/>
          </a:prstGeom>
          <a:solidFill>
            <a:schemeClr val="accent1">
              <a:lumMod val="60000"/>
              <a:lumOff val="4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ru-RU" sz="1363" b="1" dirty="0" err="1" smtClean="0">
                <a:latin typeface="Times New Roman" pitchFamily="18" charset="0"/>
                <a:cs typeface="Times New Roman" pitchFamily="18" charset="0"/>
              </a:rPr>
              <a:t>Чирокчи</a:t>
            </a:r>
            <a:r>
              <a:rPr lang="ru-RU" sz="1363" b="1" dirty="0" smtClean="0">
                <a:latin typeface="Times New Roman" pitchFamily="18" charset="0"/>
                <a:cs typeface="Times New Roman" pitchFamily="18" charset="0"/>
              </a:rPr>
              <a:t> ТТБ  ОШП </a:t>
            </a:r>
            <a:r>
              <a:rPr lang="ru-RU" sz="1363" b="1" dirty="0" err="1">
                <a:latin typeface="Times New Roman" pitchFamily="18" charset="0"/>
                <a:cs typeface="Times New Roman" pitchFamily="18" charset="0"/>
              </a:rPr>
              <a:t>биноси</a:t>
            </a:r>
            <a:r>
              <a:rPr lang="en-US" sz="1363" b="1" dirty="0">
                <a:latin typeface="Times New Roman" pitchFamily="18" charset="0"/>
                <a:cs typeface="Times New Roman" pitchFamily="18" charset="0"/>
              </a:rPr>
              <a:t> </a:t>
            </a:r>
            <a:endParaRPr lang="uz-Cyrl-UZ" altLang="ru-RU" sz="1363" b="1" dirty="0">
              <a:latin typeface="Times New Roman" pitchFamily="18" charset="0"/>
              <a:cs typeface="Times New Roman" pitchFamily="18" charset="0"/>
            </a:endParaRPr>
          </a:p>
        </p:txBody>
      </p:sp>
      <p:graphicFrame>
        <p:nvGraphicFramePr>
          <p:cNvPr id="16" name="Group 82"/>
          <p:cNvGraphicFramePr>
            <a:graphicFrameLocks/>
          </p:cNvGraphicFramePr>
          <p:nvPr>
            <p:extLst/>
          </p:nvPr>
        </p:nvGraphicFramePr>
        <p:xfrm>
          <a:off x="562710" y="1153685"/>
          <a:ext cx="3923264" cy="5018512"/>
        </p:xfrm>
        <a:graphic>
          <a:graphicData uri="http://schemas.openxmlformats.org/drawingml/2006/table">
            <a:tbl>
              <a:tblPr/>
              <a:tblGrid>
                <a:gridCol w="1849710">
                  <a:extLst>
                    <a:ext uri="{9D8B030D-6E8A-4147-A177-3AD203B41FA5}">
                      <a16:colId xmlns:a16="http://schemas.microsoft.com/office/drawing/2014/main" val="20000"/>
                    </a:ext>
                  </a:extLst>
                </a:gridCol>
                <a:gridCol w="2073554">
                  <a:extLst>
                    <a:ext uri="{9D8B030D-6E8A-4147-A177-3AD203B41FA5}">
                      <a16:colId xmlns:a16="http://schemas.microsoft.com/office/drawing/2014/main" val="20001"/>
                    </a:ext>
                  </a:extLst>
                </a:gridCol>
              </a:tblGrid>
              <a:tr h="447523">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ru-RU" sz="1000" b="1" i="0" u="none" strike="noStrike" cap="none" normalizeH="0" baseline="0" dirty="0">
                          <a:ln>
                            <a:noFill/>
                          </a:ln>
                          <a:solidFill>
                            <a:schemeClr val="tx1"/>
                          </a:solidFill>
                          <a:effectLst/>
                          <a:latin typeface="Times New Roman" pitchFamily="18" charset="0"/>
                          <a:cs typeface="Times New Roman" pitchFamily="18" charset="0"/>
                        </a:rPr>
                        <a:t>Объект </a:t>
                      </a: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номи </a:t>
                      </a:r>
                      <a:br>
                        <a:rPr kumimoji="0" lang="uz-Cyrl-UZ" sz="1000" b="1" i="0" u="none" strike="noStrike" cap="none" normalizeH="0" baseline="0" dirty="0">
                          <a:ln>
                            <a:noFill/>
                          </a:ln>
                          <a:solidFill>
                            <a:schemeClr val="tx1"/>
                          </a:solidFill>
                          <a:effectLst/>
                          <a:latin typeface="Times New Roman" pitchFamily="18" charset="0"/>
                          <a:cs typeface="Times New Roman" pitchFamily="18" charset="0"/>
                        </a:rPr>
                      </a:br>
                      <a:r>
                        <a:rPr kumimoji="0" lang="uz-Cyrl-UZ" sz="1000" b="0" i="0" u="none" strike="noStrike" cap="none" normalizeH="0" baseline="0" dirty="0">
                          <a:ln>
                            <a:noFill/>
                          </a:ln>
                          <a:solidFill>
                            <a:schemeClr val="tx1"/>
                          </a:solidFill>
                          <a:effectLst/>
                          <a:latin typeface="Times New Roman" pitchFamily="18" charset="0"/>
                          <a:cs typeface="Times New Roman" pitchFamily="18" charset="0"/>
                        </a:rPr>
                        <a:t>(кадастр бўйича)</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Хайиткул</a:t>
                      </a:r>
                      <a:r>
                        <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ОШП </a:t>
                      </a:r>
                      <a:r>
                        <a:rPr kumimoji="0" lang="ru-RU" sz="10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биноси</a:t>
                      </a:r>
                      <a:endParaRPr kumimoji="0" lang="uz-Cyrl-UZ"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2724">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Юридик манзили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Чорокчи</a:t>
                      </a:r>
                      <a:r>
                        <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a:t>
                      </a:r>
                      <a:r>
                        <a:rPr kumimoji="0" lang="ru-RU" sz="1000" b="0" i="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туман,Додик</a:t>
                      </a:r>
                      <a:r>
                        <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a:t>
                      </a:r>
                      <a:r>
                        <a:rPr kumimoji="0" lang="ru-RU" sz="1000" b="0" i="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мфй</a:t>
                      </a:r>
                      <a:r>
                        <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088">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Балансда сақловчи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Чирокчи туман </a:t>
                      </a:r>
                      <a:r>
                        <a:rPr kumimoji="0" lang="uz-Cyrl-UZ"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Тиббиёт бирлашмаси</a:t>
                      </a: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8932">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Объектнинг соҳа йўналиши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Тиббиёт</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047">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Қолдиқ (баланс) қиймати </a:t>
                      </a:r>
                      <a:r>
                        <a:rPr kumimoji="0" lang="uz-Cyrl-UZ" sz="1000" b="0" i="1" u="none" strike="noStrike" cap="none" normalizeH="0" baseline="0" dirty="0">
                          <a:ln>
                            <a:noFill/>
                          </a:ln>
                          <a:solidFill>
                            <a:srgbClr val="FF0000"/>
                          </a:solidFill>
                          <a:effectLst/>
                          <a:latin typeface="Times New Roman" pitchFamily="18" charset="0"/>
                          <a:cs typeface="Times New Roman" pitchFamily="18" charset="0"/>
                        </a:rPr>
                        <a:t>(минг сўм.) </a:t>
                      </a:r>
                      <a:r>
                        <a:rPr kumimoji="0" lang="uz-Cyrl-UZ" sz="1000" b="0" i="1" u="none" strike="noStrike" cap="none" normalizeH="0" baseline="0" dirty="0">
                          <a:ln>
                            <a:noFill/>
                          </a:ln>
                          <a:solidFill>
                            <a:schemeClr val="tx1"/>
                          </a:solidFill>
                          <a:effectLst/>
                          <a:latin typeface="Times New Roman" pitchFamily="18" charset="0"/>
                          <a:cs typeface="Times New Roman" pitchFamily="18" charset="0"/>
                        </a:rPr>
                        <a:t>сатр: 010-011</a:t>
                      </a:r>
                      <a:endParaRPr kumimoji="0" lang="ru-RU" sz="1000" b="0" i="1"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46068"/>
                  </a:ext>
                </a:extLst>
              </a:tr>
              <a:tr h="385038">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Умумий ер майдони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r>
                        <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43</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44" marR="58444" marT="38962" marB="3896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1534">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Бино ва иншоотнинг эгаллаган майдони</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7913" marR="77913" marT="38957" marB="38957"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4379,4</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44" marR="58444" marT="38962" marB="3896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894">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uz-Cyrl-UZ" sz="1000" b="1" i="0" u="none" strike="noStrike" cap="none" normalizeH="0" baseline="0" dirty="0">
                          <a:ln>
                            <a:noFill/>
                          </a:ln>
                          <a:solidFill>
                            <a:schemeClr val="tx1"/>
                          </a:solidFill>
                          <a:effectLst/>
                          <a:latin typeface="Times New Roman" pitchFamily="18" charset="0"/>
                          <a:cs typeface="Times New Roman" pitchFamily="18" charset="0"/>
                        </a:rPr>
                        <a:t>Коммуникация тармоғи (мавжуд ёки мавжуд эмас)</a:t>
                      </a:r>
                      <a:endParaRPr kumimoji="0" lang="ru-RU" sz="1000" b="1" i="0" u="none" strike="noStrike" cap="none" normalizeH="0" baseline="0" dirty="0">
                        <a:ln>
                          <a:noFill/>
                        </a:ln>
                        <a:solidFill>
                          <a:schemeClr val="tx1"/>
                        </a:solidFill>
                        <a:effectLst/>
                        <a:latin typeface="Times New Roman" pitchFamily="18" charset="0"/>
                        <a:cs typeface="Times New Roman" pitchFamily="18" charset="0"/>
                      </a:endParaRP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84420" marR="84420" marT="45703" marB="45703" anchor="ctr" horzOverflow="overflow"/>
                </a:tc>
                <a:extLst>
                  <a:ext uri="{0D108BD9-81ED-4DB2-BD59-A6C34878D82A}">
                    <a16:rowId xmlns:a16="http://schemas.microsoft.com/office/drawing/2014/main" val="10008"/>
                  </a:ext>
                </a:extLst>
              </a:tr>
              <a:tr h="37189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Сув</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Мавжуд</a:t>
                      </a:r>
                      <a:r>
                        <a:rPr kumimoji="0" lang="ru-RU"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a:t>
                      </a:r>
                      <a:r>
                        <a:rPr kumimoji="0" lang="ru-RU" altLang="ru-RU" sz="10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эмас</a:t>
                      </a:r>
                      <a:endPar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20" marR="71920" marT="38960" marB="3896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32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itchFamily="18" charset="0"/>
                          <a:cs typeface="Times New Roman" pitchFamily="18" charset="0"/>
                        </a:rPr>
                        <a:t>Газ</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Мавжуд</a:t>
                      </a:r>
                      <a:r>
                        <a:rPr kumimoji="0" lang="ru-RU"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a:t>
                      </a:r>
                      <a:r>
                        <a:rPr kumimoji="0" lang="ru-RU" altLang="ru-RU" sz="10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эмас</a:t>
                      </a:r>
                      <a:endPar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20" marR="71920" marT="38960" marB="3896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1981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000" b="1" i="0" u="none" strike="noStrike" cap="none" normalizeH="0" baseline="0" dirty="0">
                          <a:ln>
                            <a:noFill/>
                          </a:ln>
                          <a:solidFill>
                            <a:schemeClr val="tx1"/>
                          </a:solidFill>
                          <a:effectLst/>
                          <a:latin typeface="Times New Roman" pitchFamily="18" charset="0"/>
                          <a:cs typeface="Times New Roman" pitchFamily="18" charset="0"/>
                        </a:rPr>
                        <a:t>Электр </a:t>
                      </a:r>
                      <a:r>
                        <a:rPr kumimoji="0" lang="ru-RU" sz="1000" b="1" i="0" u="none" strike="noStrike" cap="none" normalizeH="0" baseline="0" dirty="0" err="1">
                          <a:ln>
                            <a:noFill/>
                          </a:ln>
                          <a:solidFill>
                            <a:schemeClr val="tx1"/>
                          </a:solidFill>
                          <a:effectLst/>
                          <a:latin typeface="Times New Roman" pitchFamily="18" charset="0"/>
                          <a:cs typeface="Times New Roman" pitchFamily="18" charset="0"/>
                        </a:rPr>
                        <a:t>энергияси</a:t>
                      </a:r>
                      <a:r>
                        <a:rPr kumimoji="0" lang="ru-RU" sz="1000" b="1" i="0" u="none" strike="noStrike" cap="none" normalizeH="0" baseline="0" dirty="0">
                          <a:ln>
                            <a:noFill/>
                          </a:ln>
                          <a:solidFill>
                            <a:schemeClr val="tx1"/>
                          </a:solidFill>
                          <a:effectLst/>
                          <a:latin typeface="Times New Roman" pitchFamily="18" charset="0"/>
                          <a:cs typeface="Times New Roman" pitchFamily="18" charset="0"/>
                        </a:rPr>
                        <a:t> </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alt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Мавжуд</a:t>
                      </a:r>
                    </a:p>
                  </a:txBody>
                  <a:tcPr marL="71920" marR="71920" marT="38960" marB="3896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981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1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Жойлашган</a:t>
                      </a:r>
                      <a:r>
                        <a:rPr kumimoji="0" lang="ru-RU"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u-RU" sz="1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жойи</a:t>
                      </a:r>
                      <a:r>
                        <a:rPr kumimoji="0" lang="ru-RU"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u-RU"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ru-RU" sz="1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геолокацияси</a:t>
                      </a:r>
                      <a:r>
                        <a:rPr kumimoji="0" lang="ru-RU"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z-Cyrl-UZ"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1932" marR="71932" marT="38942" marB="38942"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0407856"/>
                  </a:ext>
                </a:extLst>
              </a:tr>
            </a:tbl>
          </a:graphicData>
        </a:graphic>
      </p:graphicFrame>
      <p:pic>
        <p:nvPicPr>
          <p:cNvPr id="8" name="Рисунок 1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0295" y="6283298"/>
            <a:ext cx="8025368" cy="26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124744"/>
            <a:ext cx="4248472" cy="2448272"/>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902" y="3573016"/>
            <a:ext cx="4267562" cy="2644674"/>
          </a:xfrm>
          <a:prstGeom prst="rect">
            <a:avLst/>
          </a:prstGeom>
        </p:spPr>
      </p:pic>
    </p:spTree>
    <p:extLst>
      <p:ext uri="{BB962C8B-B14F-4D97-AF65-F5344CB8AC3E}">
        <p14:creationId xmlns:p14="http://schemas.microsoft.com/office/powerpoint/2010/main" val="2829469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875">
          <a:noFill/>
        </a:ln>
      </a:spPr>
      <a:bodyPr rtlCol="0" anchor="ctr"/>
      <a:lstStyle>
        <a:defPPr algn="ctr" fontAlgn="base">
          <a:spcBef>
            <a:spcPct val="0"/>
          </a:spcBef>
          <a:spcAft>
            <a:spcPct val="0"/>
          </a:spcAft>
          <a:defRPr sz="100" dirty="0" smtClean="0">
            <a:solidFill>
              <a:schemeClr val="tx1"/>
            </a:solidFill>
            <a:effectLst>
              <a:outerShdw blurRad="38100" dist="38100" dir="2700000" algn="tl">
                <a:srgbClr val="C0C0C0"/>
              </a:outerShdw>
            </a:effectLst>
            <a:latin typeface="Times New Roman" pitchFamily="18"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4219</TotalTime>
  <Words>1690</Words>
  <Application>Microsoft Office PowerPoint</Application>
  <PresentationFormat>Экран (4:3)</PresentationFormat>
  <Paragraphs>331</Paragraphs>
  <Slides>10</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宋体</vt:lpstr>
      <vt:lpstr>Arial</vt:lpstr>
      <vt:lpstr>Calibri</vt:lpstr>
      <vt:lpstr>Times New Roman</vt:lpstr>
      <vt:lpstr>Tw Cen MT</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Миришкор ТТБ га қарашли эски помук шифохонаси (эски биноси)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“Клуб” бино ва иншоотлари</dc:title>
  <dc:creator>avt</dc:creator>
  <cp:lastModifiedBy>Равшан</cp:lastModifiedBy>
  <cp:revision>433</cp:revision>
  <dcterms:modified xsi:type="dcterms:W3CDTF">2024-01-09T11:07:26Z</dcterms:modified>
</cp:coreProperties>
</file>