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818" r:id="rId2"/>
    <p:sldId id="836" r:id="rId3"/>
    <p:sldId id="819" r:id="rId4"/>
    <p:sldId id="820" r:id="rId5"/>
    <p:sldId id="821" r:id="rId6"/>
    <p:sldId id="848" r:id="rId7"/>
    <p:sldId id="817" r:id="rId8"/>
    <p:sldId id="286" r:id="rId9"/>
    <p:sldId id="288" r:id="rId10"/>
    <p:sldId id="348" r:id="rId11"/>
    <p:sldId id="290" r:id="rId12"/>
    <p:sldId id="350" r:id="rId13"/>
    <p:sldId id="352" r:id="rId14"/>
    <p:sldId id="376" r:id="rId15"/>
    <p:sldId id="410" r:id="rId16"/>
    <p:sldId id="412" r:id="rId17"/>
    <p:sldId id="414" r:id="rId18"/>
    <p:sldId id="416" r:id="rId19"/>
    <p:sldId id="420" r:id="rId20"/>
    <p:sldId id="458" r:id="rId21"/>
    <p:sldId id="486" r:id="rId22"/>
    <p:sldId id="823" r:id="rId23"/>
    <p:sldId id="826" r:id="rId24"/>
    <p:sldId id="827" r:id="rId25"/>
    <p:sldId id="829" r:id="rId26"/>
    <p:sldId id="830" r:id="rId27"/>
    <p:sldId id="831" r:id="rId28"/>
    <p:sldId id="832" r:id="rId29"/>
    <p:sldId id="833" r:id="rId30"/>
    <p:sldId id="834" r:id="rId31"/>
    <p:sldId id="841" r:id="rId32"/>
    <p:sldId id="842" r:id="rId33"/>
    <p:sldId id="843" r:id="rId34"/>
    <p:sldId id="844" r:id="rId35"/>
    <p:sldId id="845" r:id="rId36"/>
    <p:sldId id="846" r:id="rId37"/>
    <p:sldId id="847" r:id="rId38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" initials="A" lastIdx="1" clrIdx="0">
    <p:extLst>
      <p:ext uri="{19B8F6BF-5375-455C-9EA6-DF929625EA0E}">
        <p15:presenceInfo xmlns:p15="http://schemas.microsoft.com/office/powerpoint/2012/main" xmlns="" userId="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398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755"/>
          </a:xfrm>
          <a:prstGeom prst="rect">
            <a:avLst/>
          </a:prstGeom>
        </p:spPr>
        <p:txBody>
          <a:bodyPr vert="horz" lIns="96603" tIns="48302" rIns="96603" bIns="4830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755"/>
          </a:xfrm>
          <a:prstGeom prst="rect">
            <a:avLst/>
          </a:prstGeom>
        </p:spPr>
        <p:txBody>
          <a:bodyPr vert="horz" lIns="96603" tIns="48302" rIns="96603" bIns="48302" rtlCol="0"/>
          <a:lstStyle>
            <a:lvl1pPr algn="r">
              <a:defRPr sz="1300"/>
            </a:lvl1pPr>
          </a:lstStyle>
          <a:p>
            <a:fld id="{F85C26E4-1FC7-42C1-AA03-040568C5560C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1252538"/>
            <a:ext cx="48847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3" tIns="48302" rIns="96603" bIns="483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603" tIns="48302" rIns="96603" bIns="483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2754"/>
          </a:xfrm>
          <a:prstGeom prst="rect">
            <a:avLst/>
          </a:prstGeom>
        </p:spPr>
        <p:txBody>
          <a:bodyPr vert="horz" lIns="96603" tIns="48302" rIns="96603" bIns="4830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6603" tIns="48302" rIns="96603" bIns="48302" rtlCol="0" anchor="b"/>
          <a:lstStyle>
            <a:lvl1pPr algn="r">
              <a:defRPr sz="1300"/>
            </a:lvl1pPr>
          </a:lstStyle>
          <a:p>
            <a:fld id="{144445F7-0B74-4120-A976-596389663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961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AD401-F3F7-440C-BCFD-C0337DC6313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812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AD401-F3F7-440C-BCFD-C0337DC6313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1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AD401-F3F7-440C-BCFD-C0337DC6313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4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4D7AE-083A-430C-901D-61253682A7F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14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49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33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49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84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94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53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109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752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96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89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863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1E00B-9E5E-47ED-BD62-C4C0FA723BE9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F8D3E-BD32-4D53-9249-4D9F9568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57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4778"/>
            <a:ext cx="914400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Муборак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туман </a:t>
            </a:r>
            <a:r>
              <a:rPr lang="ru-RU" altLang="zh-CN" sz="16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тиббиёт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бирлашмаси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соби</a:t>
            </a:r>
            <a:r>
              <a:rPr lang="uz-Cyrl-UZ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қ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биноси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(ДХШ га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таклиф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этилади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) </a:t>
            </a:r>
            <a:endParaRPr lang="uz-Cyrl-UZ" altLang="ru-RU" sz="1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9101579"/>
              </p:ext>
            </p:extLst>
          </p:nvPr>
        </p:nvGraphicFramePr>
        <p:xfrm>
          <a:off x="503549" y="758663"/>
          <a:ext cx="4348491" cy="5686100"/>
        </p:xfrm>
        <a:graphic>
          <a:graphicData uri="http://schemas.openxmlformats.org/drawingml/2006/table">
            <a:tbl>
              <a:tblPr/>
              <a:tblGrid>
                <a:gridCol w="234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xmlns="" val="1387784370"/>
                    </a:ext>
                  </a:extLst>
                </a:gridCol>
              </a:tblGrid>
              <a:tr h="63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Бўш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турган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собиқ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туман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тиббиёт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бирлашмаси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бино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endParaRPr lang="uz-Cyrl-UZ" altLang="ru-RU" sz="800" b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Муборак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Ёшлик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Хизмат кўрсатиш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7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682,4</a:t>
                      </a: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1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9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6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alt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7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6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39°08'30.3"N 66°23'32.0"E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9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obyekt.uz:14080/files/uploads/invent/4094329/20247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5" y="3796839"/>
            <a:ext cx="4549274" cy="25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obyekt.uz:14080/files/uploads/invent/4094329/20247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4" y="799709"/>
            <a:ext cx="4549275" cy="28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7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675"/>
            <a:ext cx="8834750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“Келдихаёт” эмлаш пункти биноси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27110806"/>
              </p:ext>
            </p:extLst>
          </p:nvPr>
        </p:nvGraphicFramePr>
        <p:xfrm>
          <a:off x="609602" y="964075"/>
          <a:ext cx="4250203" cy="5428019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4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“Келдихаёт” эмлаш 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Келдихаёт МФЙ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6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,2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4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2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39°09'48.1"N 66°52'48.0"E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3076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05065"/>
            <a:ext cx="4491352" cy="238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9723"/>
            <a:ext cx="4491351" cy="30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81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9" y="66676"/>
            <a:ext cx="8833861" cy="7949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altLang="zh-CN" sz="1477" b="1" dirty="0">
                <a:latin typeface="Times New Roman" pitchFamily="18" charset="0"/>
                <a:cs typeface="Times New Roman" pitchFamily="18" charset="0"/>
              </a:rPr>
              <a:t>Собик ҚВП биноси</a:t>
            </a:r>
            <a:r>
              <a:rPr lang="en-US" altLang="zh-CN" sz="1477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20890290"/>
              </p:ext>
            </p:extLst>
          </p:nvPr>
        </p:nvGraphicFramePr>
        <p:xfrm>
          <a:off x="609602" y="964074"/>
          <a:ext cx="4250203" cy="5480268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8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Собик ҚВП биноси</a:t>
                      </a:r>
                    </a:p>
                  </a:txBody>
                  <a:tcPr marL="77913" marR="77913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5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тумани,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Сурум МФЙ</a:t>
                      </a:r>
                    </a:p>
                  </a:txBody>
                  <a:tcPr marL="77913" marR="77913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altLang="zh-CN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0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(га)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0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1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7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 </a:t>
                      </a: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8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8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39°08'47.0"N 66°55'00.3"E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966202" y="934180"/>
            <a:ext cx="2003022" cy="2350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662" dirty="0"/>
              <a:t>Фотосурат</a:t>
            </a:r>
            <a:endParaRPr lang="ru-RU" sz="1662" dirty="0"/>
          </a:p>
        </p:txBody>
      </p:sp>
      <p:pic>
        <p:nvPicPr>
          <p:cNvPr id="11" name="Picture 2" descr="фото">
            <a:extLst>
              <a:ext uri="{FF2B5EF4-FFF2-40B4-BE49-F238E27FC236}">
                <a16:creationId xmlns:a16="http://schemas.microsoft.com/office/drawing/2014/main" xmlns="" id="{FC94C0B7-7602-4F4B-BFFD-736EB8ED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6201" y="934180"/>
            <a:ext cx="4463549" cy="27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фото">
            <a:extLst>
              <a:ext uri="{FF2B5EF4-FFF2-40B4-BE49-F238E27FC236}">
                <a16:creationId xmlns:a16="http://schemas.microsoft.com/office/drawing/2014/main" xmlns="" id="{41ACB2F3-4A64-4610-97BE-DD2B7C64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9345" y="3789041"/>
            <a:ext cx="4470405" cy="26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27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“Халоват” эмлаш пункти биноси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69125799"/>
              </p:ext>
            </p:extLst>
          </p:nvPr>
        </p:nvGraphicFramePr>
        <p:xfrm>
          <a:off x="609602" y="964074"/>
          <a:ext cx="4250203" cy="541931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“Халоват” эмлаш 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Халоват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М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5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39°10'19.8"N 66°51'51.3"E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7" name="Picture 2" descr="C:\Users\User\Desktop\экран2020\14,10,2019\буш турган бино\халовот\холово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2" t="568" r="112" b="46134"/>
          <a:stretch/>
        </p:blipFill>
        <p:spPr bwMode="auto">
          <a:xfrm>
            <a:off x="4952779" y="934179"/>
            <a:ext cx="4370021" cy="29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778" y="4005064"/>
            <a:ext cx="4383736" cy="24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01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1" y="66675"/>
            <a:ext cx="8759441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Дурмон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пункти</a:t>
            </a:r>
            <a:r>
              <a:rPr lang="uz-Cyrl-UZ" altLang="ru-RU" sz="147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56220587"/>
              </p:ext>
            </p:extLst>
          </p:nvPr>
        </p:nvGraphicFramePr>
        <p:xfrm>
          <a:off x="609601" y="980729"/>
          <a:ext cx="4241988" cy="5402655"/>
        </p:xfrm>
        <a:graphic>
          <a:graphicData uri="http://schemas.openxmlformats.org/drawingml/2006/table">
            <a:tbl>
              <a:tblPr/>
              <a:tblGrid>
                <a:gridCol w="1999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2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5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Дурмон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Янгизамон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Дурмон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қишлоқ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9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85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7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,3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5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4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5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5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5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39°08'39.9"N 66°52'28.3"E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5122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6" y="980729"/>
            <a:ext cx="4416042" cy="25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obyekt.uz:14080/files/uploads/invent/5373021/4988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6" y="3615080"/>
            <a:ext cx="4412366" cy="27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90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zh-CN" sz="147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zh-CN" sz="1477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Пастчил</a:t>
            </a:r>
            <a:r>
              <a:rPr lang="ru-RU" altLang="zh-CN" sz="147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altLang="zh-CN" sz="1477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эмлаш</a:t>
            </a:r>
            <a:r>
              <a:rPr lang="ru-RU" altLang="zh-CN" sz="147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zh-CN" sz="1477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пункти</a:t>
            </a:r>
            <a:r>
              <a:rPr lang="ru-RU" altLang="zh-CN" sz="147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zh-CN" sz="1477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биноси</a:t>
            </a:r>
            <a:r>
              <a:rPr lang="ru-RU" altLang="zh-CN" sz="147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82730533"/>
              </p:ext>
            </p:extLst>
          </p:nvPr>
        </p:nvGraphicFramePr>
        <p:xfrm>
          <a:off x="609602" y="964073"/>
          <a:ext cx="4250203" cy="5436730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Пастчил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uz-Cyrl-UZ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Шўробсой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Пастчил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қишлоқ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altLang="zh-CN" sz="11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Хизмат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рсатиш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7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02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kumimoji="0" lang="en-US" sz="11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uz-Cyrl-UZ" sz="11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0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4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39°09'56.0"N 66°48'02.0"E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6146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1" y="3667535"/>
            <a:ext cx="4364463" cy="273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0" y="980728"/>
            <a:ext cx="4364463" cy="25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91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1"/>
            <a:ext cx="8820150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Сарой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пункти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биноси</a:t>
            </a:r>
            <a:r>
              <a:rPr lang="uz-Cyrl-UZ" altLang="ru-RU" sz="147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2282298"/>
              </p:ext>
            </p:extLst>
          </p:nvPr>
        </p:nvGraphicFramePr>
        <p:xfrm>
          <a:off x="609602" y="964073"/>
          <a:ext cx="4250203" cy="5384474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Сарой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Парчакент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 Сарой 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қишлоқ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39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582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5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71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5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687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39.0849337,66.9968315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7170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065" y="1017885"/>
            <a:ext cx="449568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obyekt.uz:14080/files/uploads/invent/5373011/49881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216" y="3812547"/>
            <a:ext cx="4531534" cy="2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6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Кумиртепа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пункти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биноси</a:t>
            </a:r>
            <a:r>
              <a:rPr lang="uz-Cyrl-UZ" altLang="ru-RU" sz="147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7305020"/>
              </p:ext>
            </p:extLst>
          </p:nvPr>
        </p:nvGraphicFramePr>
        <p:xfrm>
          <a:off x="609602" y="964074"/>
          <a:ext cx="4250203" cy="5418518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0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Кумиртепа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Кумиртепа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ҚФЙ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6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4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3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0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2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1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70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39°07'51.7"N 66°46'22.6"E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8196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864" y="1000212"/>
            <a:ext cx="4354937" cy="2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obyekt.uz:14080/files/uploads/invent/5373014/4988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6" y="3673332"/>
            <a:ext cx="4360788" cy="27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46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04775"/>
            <a:ext cx="8726913" cy="7568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Сапарча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пункти</a:t>
            </a:r>
            <a:r>
              <a:rPr lang="ru-RU" sz="1292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80365691"/>
              </p:ext>
            </p:extLst>
          </p:nvPr>
        </p:nvGraphicFramePr>
        <p:xfrm>
          <a:off x="609602" y="964074"/>
          <a:ext cx="4250203" cy="5410600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1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Сапарча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Сапарча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ҚФЙ 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3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150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15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1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71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39.1346889,66.7366694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1" name="Picture 2" descr="C:\Users\User\Desktop\123\ФАПЛАР\р.шайманов\сапарча\photo_2020-05-26_09-22-42.jpg">
            <a:extLst>
              <a:ext uri="{FF2B5EF4-FFF2-40B4-BE49-F238E27FC236}">
                <a16:creationId xmlns:a16="http://schemas.microsoft.com/office/drawing/2014/main" xmlns="" id="{CF38C1EA-5BFA-402E-9856-2812442E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569" y="3861048"/>
            <a:ext cx="4325944" cy="25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570" y="947810"/>
            <a:ext cx="4325944" cy="28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78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6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Канчигали</a:t>
            </a:r>
            <a:r>
              <a:rPr lang="uz-Cyrl-UZ" sz="16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”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эмлаш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пункти</a:t>
            </a:r>
            <a:endParaRPr lang="uz-Cyrl-UZ" alt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72997007"/>
              </p:ext>
            </p:extLst>
          </p:nvPr>
        </p:nvGraphicFramePr>
        <p:xfrm>
          <a:off x="609602" y="964075"/>
          <a:ext cx="4250203" cy="5419311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Канчигали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Қашқадарё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 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Қанжиғали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қишлоғи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5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39°02'38.0"N 67°02'22.5"E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0" name="Picture 2" descr="C:\Users\User\Desktop\МУЛКЧИЛИК\Китоб райони\буш турган бино\канчигали фап\канчигали фап.jpg">
            <a:extLst>
              <a:ext uri="{FF2B5EF4-FFF2-40B4-BE49-F238E27FC236}">
                <a16:creationId xmlns:a16="http://schemas.microsoft.com/office/drawing/2014/main" xmlns="" id="{8019D76B-4059-4D73-93C9-BE62EF01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7" y="980728"/>
            <a:ext cx="4363456" cy="28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123\ФАПЛАР\р.шайманов\сапарча\photo_2020-05-26_09-22-48.jpg">
            <a:extLst>
              <a:ext uri="{FF2B5EF4-FFF2-40B4-BE49-F238E27FC236}">
                <a16:creationId xmlns:a16="http://schemas.microsoft.com/office/drawing/2014/main" xmlns="" id="{C225E945-F760-4486-9BD8-AB5AFFD2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23607"/>
            <a:ext cx="4383513" cy="24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675"/>
            <a:ext cx="8839200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477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Гулшан</a:t>
            </a: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пункти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биноси</a:t>
            </a:r>
            <a:r>
              <a:rPr lang="uz-Cyrl-UZ" altLang="ru-RU" sz="147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51749837"/>
              </p:ext>
            </p:extLst>
          </p:nvPr>
        </p:nvGraphicFramePr>
        <p:xfrm>
          <a:off x="609602" y="964076"/>
          <a:ext cx="4250203" cy="5436725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33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Гулшан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5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Гулшан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ҚФЙ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8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7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3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33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4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4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74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39.1861389,66.8636664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1268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0" y="995635"/>
            <a:ext cx="4476750" cy="28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999406"/>
            <a:ext cx="4476750" cy="24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16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4778"/>
            <a:ext cx="914400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Муборак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туман </a:t>
            </a:r>
            <a:r>
              <a:rPr lang="ru-RU" altLang="zh-CN" sz="16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тиббиёт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бирлашмаси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собиқ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ШТТЁ </a:t>
            </a:r>
            <a:r>
              <a:rPr lang="ru-RU" altLang="zh-CN" sz="16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биноси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(ДХШ га </a:t>
            </a:r>
            <a:r>
              <a:rPr lang="ru-RU" altLang="zh-CN" sz="16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таклиф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этилади</a:t>
            </a: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) </a:t>
            </a:r>
            <a:endParaRPr lang="uz-Cyrl-UZ" altLang="ru-RU" sz="1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2760819"/>
              </p:ext>
            </p:extLst>
          </p:nvPr>
        </p:nvGraphicFramePr>
        <p:xfrm>
          <a:off x="503549" y="758663"/>
          <a:ext cx="4348491" cy="5686100"/>
        </p:xfrm>
        <a:graphic>
          <a:graphicData uri="http://schemas.openxmlformats.org/drawingml/2006/table">
            <a:tbl>
              <a:tblPr/>
              <a:tblGrid>
                <a:gridCol w="234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xmlns="" val="1387784370"/>
                    </a:ext>
                  </a:extLst>
                </a:gridCol>
              </a:tblGrid>
              <a:tr h="63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Бўш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турган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собиқ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тез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тиббий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ёрдам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биноси</a:t>
                      </a:r>
                      <a:r>
                        <a:rPr lang="ru-RU" altLang="zh-CN" sz="12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endParaRPr lang="uz-Cyrl-UZ" altLang="ru-RU" sz="800" b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Муборак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Тонг 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МФЙ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Хизмат кўрсатиш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7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0,1709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445,56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1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9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6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alt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7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6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39°08'30.3"N 66°23'32.0"E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9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0145" y="3948545"/>
            <a:ext cx="4204855" cy="249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0145" y="758664"/>
            <a:ext cx="4204855" cy="301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307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477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Янги </a:t>
            </a:r>
            <a:r>
              <a:rPr lang="ru-RU" sz="1477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кишлок</a:t>
            </a:r>
            <a:r>
              <a:rPr lang="ru-RU" sz="1477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пункти</a:t>
            </a:r>
            <a:r>
              <a:rPr lang="ru-RU" sz="1477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биноси</a:t>
            </a:r>
            <a:r>
              <a:rPr lang="uz-Cyrl-UZ" altLang="ru-RU" sz="1477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790908"/>
              </p:ext>
            </p:extLst>
          </p:nvPr>
        </p:nvGraphicFramePr>
        <p:xfrm>
          <a:off x="609602" y="964075"/>
          <a:ext cx="4250203" cy="5419311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Янги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кишлок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Боғбон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Янгиқишлок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қишлоғи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5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3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39.1262042,66.8282735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4340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9222"/>
            <a:ext cx="4383513" cy="30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obyekt.uz:14080/files/uploads/invent/5373027/4988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82638"/>
            <a:ext cx="4383513" cy="23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98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5725"/>
            <a:ext cx="8807896" cy="7759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Бўш турган собик марказий эмлаш пункти биноси</a:t>
            </a:r>
            <a:r>
              <a:rPr lang="uz-Cyrl-UZ" altLang="ru-RU" sz="1477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5734229"/>
              </p:ext>
            </p:extLst>
          </p:nvPr>
        </p:nvGraphicFramePr>
        <p:xfrm>
          <a:off x="609602" y="964073"/>
          <a:ext cx="4250203" cy="546285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 турган собик марказий эмлаш пункти биноси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тумани,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Ҳамид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Олимжон МФЙ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тиббиёт бирлашмаси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Хизмат кўрсатиш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9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4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4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39°07'07.7"N 66°51'23.0"E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786D839-A79A-49EC-98BD-54CB6EF1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6" y="3749388"/>
            <a:ext cx="4435921" cy="2721082"/>
          </a:xfrm>
          <a:prstGeom prst="rect">
            <a:avLst/>
          </a:prstGeom>
        </p:spPr>
      </p:pic>
      <p:pic>
        <p:nvPicPr>
          <p:cNvPr id="1026" name="Picture 2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576" y="935038"/>
            <a:ext cx="4435921" cy="27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51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726913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Бўш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турган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Офтобруя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эмлаш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пункти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нотураржойга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айлантирилган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бузиб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ташланган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z-Cyrl-UZ" altLang="ru-RU" sz="1477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4"/>
          <a:ext cx="4250203" cy="541060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5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Офтобруя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Офтобруя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9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0,01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10" marB="4221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54,3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10" marB="4221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54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6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64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61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39.1794735,67.0078525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7" name="Picture 2" descr="http://obyekt.uz:14080/files/uploads/invent/5373062/4988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702975"/>
            <a:ext cx="4383513" cy="26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obyekt.uz:14080/files/uploads/invent/5373062/4988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1" y="954375"/>
            <a:ext cx="4383513" cy="272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76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1"/>
            <a:ext cx="8807896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uz-Cyrl-UZ" altLang="ru-RU" sz="1477" b="1" dirty="0">
                <a:latin typeface="Times New Roman" pitchFamily="18" charset="0"/>
                <a:cs typeface="Times New Roman" pitchFamily="18" charset="0"/>
              </a:rPr>
              <a:t>“Ходжи” эмлаш пункти биноси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5"/>
          <a:ext cx="4250203" cy="5471560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Ходжи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4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Ходжи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Қ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ФЙ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иббиёт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97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54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5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39.132781,66.7930367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3074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6" y="944864"/>
            <a:ext cx="4454971" cy="298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obyekt.uz:14080/files/uploads/invent/5373024/4988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6" y="4016273"/>
            <a:ext cx="4454970" cy="24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8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85725"/>
            <a:ext cx="9119285" cy="7759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uz-Cyrl-UZ" altLang="ru-RU" sz="1477" b="1" dirty="0">
                <a:latin typeface="Times New Roman" pitchFamily="18" charset="0"/>
                <a:cs typeface="Times New Roman" pitchFamily="18" charset="0"/>
              </a:rPr>
              <a:t>“Айрончи” эмлаш пункти биноси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5"/>
          <a:ext cx="4250203" cy="5436724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4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Айрончи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4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Айрончи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ФЙ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 Тиббиёт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02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8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4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39.1288866,66.8335911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8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obyekt.uz:14080/files/uploads/invent/5373025/4988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9" y="982004"/>
            <a:ext cx="4755828" cy="274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obyekt.uz:14080/files/uploads/invent/5373025/4988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8" y="3850004"/>
            <a:ext cx="4755827" cy="25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0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859187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Бўш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турган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Жайрахона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эмлаш</a:t>
            </a:r>
            <a:r>
              <a:rPr lang="ru-RU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77" b="1" dirty="0" err="1">
                <a:latin typeface="Times New Roman" pitchFamily="18" charset="0"/>
                <a:cs typeface="Times New Roman" pitchFamily="18" charset="0"/>
              </a:rPr>
              <a:t>пункти</a:t>
            </a:r>
            <a:r>
              <a:rPr lang="en-US" altLang="ru-RU" sz="14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altLang="ru-RU" sz="1477" b="1" dirty="0">
                <a:latin typeface="Times New Roman" pitchFamily="18" charset="0"/>
                <a:cs typeface="Times New Roman" pitchFamily="18" charset="0"/>
              </a:rPr>
              <a:t>биноси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4"/>
          <a:ext cx="4250203" cy="551510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1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Жайрахона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93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Тупчок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Жайрахона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кишлоги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 Тиббиёт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7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3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3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6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8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0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1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61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39.0679275,67.0194705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8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obyekt.uz:14080/files/uploads/invent/5373086/4988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6" y="964074"/>
            <a:ext cx="4495730" cy="276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obyekt.uz:14080/files/uploads/invent/5373086/4988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6" y="3826701"/>
            <a:ext cx="4495730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48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675"/>
            <a:ext cx="8807896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Бўш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турган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Аппон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Соппон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эмлаш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пункти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биноси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3"/>
          <a:ext cx="4250203" cy="5523813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Аппон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Соппон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0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Янгиобод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 Тиббиёт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0,02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95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9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0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22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622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39.0842556,67.0302995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7172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6" y="964073"/>
            <a:ext cx="4444439" cy="28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obyekt.uz:14080/files/uploads/invent/5373087/49886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726" y="3894422"/>
            <a:ext cx="4441770" cy="25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85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675"/>
            <a:ext cx="8807896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Бўш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турган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Гавхона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эмлаш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пункти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биноси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5"/>
          <a:ext cx="4250203" cy="5488977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9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Гавхона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Искана МФЙ,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Гавхона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кишлоги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 туман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иббиёт </a:t>
                      </a: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21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9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8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9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9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39.0562569,67.0801736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EA9473B-4970-4053-A3B7-A21D8190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8" y="944865"/>
            <a:ext cx="4444438" cy="267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9" y="3677379"/>
            <a:ext cx="4444438" cy="27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19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1"/>
            <a:ext cx="8807896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</a:pP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Бўш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турган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Равот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эмлаш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пункти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latin typeface="Arial" panose="020B0604020202020204" pitchFamily="34" charset="0"/>
                <a:cs typeface="Arial" panose="020B0604020202020204" pitchFamily="34" charset="0"/>
              </a:rPr>
              <a:t>биноси</a:t>
            </a:r>
            <a:r>
              <a:rPr lang="ru-RU" altLang="ru-RU" sz="14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3"/>
          <a:ext cx="4250203" cy="546285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Равот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Искана МФЙ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Равот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қишлоқ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9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4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4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39.0438835,67.0395831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8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obyekt.uz:14080/files/uploads/invent/5373085/4988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548" y="964073"/>
            <a:ext cx="4403948" cy="26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obyekt.uz:14080/files/uploads/invent/5373085/4988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548" y="3667566"/>
            <a:ext cx="4403948" cy="275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88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66675"/>
            <a:ext cx="8810625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738"/>
              </a:spcAft>
              <a:buNone/>
            </a:pP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Бўш</a:t>
            </a:r>
            <a:r>
              <a:rPr lang="ru-RU" sz="1477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турган</a:t>
            </a:r>
            <a:r>
              <a:rPr lang="ru-RU" sz="1477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Авлод</a:t>
            </a:r>
            <a:r>
              <a:rPr lang="ru-RU" sz="1477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эмлаш</a:t>
            </a:r>
            <a:r>
              <a:rPr lang="ru-RU" sz="1477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пункти</a:t>
            </a:r>
            <a:r>
              <a:rPr lang="ru-RU" sz="1477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биноси</a:t>
            </a:r>
            <a:endParaRPr lang="ru-RU" sz="1292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4"/>
          <a:ext cx="4250203" cy="5454142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6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Авлод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Авлод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ҚФЙ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8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3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4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6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6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39.1734218,67.0273793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D4431DC-190E-4AD6-B2E0-2701D60E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7" y="924951"/>
            <a:ext cx="4447169" cy="28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obyekt.uz:14080/files/uploads/invent/5373060/4988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028" y="3852327"/>
            <a:ext cx="4457197" cy="256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4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4778"/>
            <a:ext cx="914400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Муборак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туман </a:t>
            </a: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тиббиёт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бирлашмаси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собиқ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болалар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поликлиникаси</a:t>
            </a:r>
            <a:r>
              <a:rPr lang="ru-RU" altLang="zh-CN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биноси</a:t>
            </a:r>
            <a:r>
              <a:rPr lang="ru-RU" altLang="zh-CN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9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(ДХШ га </a:t>
            </a:r>
            <a:r>
              <a:rPr lang="ru-RU" altLang="zh-CN" sz="9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таклиф</a:t>
            </a:r>
            <a:r>
              <a:rPr lang="ru-RU" altLang="zh-CN" sz="9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9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этилади</a:t>
            </a:r>
            <a:r>
              <a:rPr lang="ru-RU" altLang="zh-CN" sz="9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) </a:t>
            </a:r>
            <a:endParaRPr lang="uz-Cyrl-UZ" altLang="ru-RU" sz="900" b="1" dirty="0">
              <a:solidFill>
                <a:srgbClr val="5B9BD5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503549" y="758664"/>
          <a:ext cx="4348491" cy="5694891"/>
        </p:xfrm>
        <a:graphic>
          <a:graphicData uri="http://schemas.openxmlformats.org/drawingml/2006/table">
            <a:tbl>
              <a:tblPr/>
              <a:tblGrid>
                <a:gridCol w="234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xmlns="" val="1387784370"/>
                    </a:ext>
                  </a:extLst>
                </a:gridCol>
              </a:tblGrid>
              <a:tr h="604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Бўш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турган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болалар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поликлиникаси</a:t>
                      </a:r>
                      <a:r>
                        <a:rPr lang="ru-RU" altLang="zh-CN" sz="12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</a:t>
                      </a:r>
                      <a:r>
                        <a:rPr lang="ru-RU" altLang="zh-CN" sz="1200" b="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биноси</a:t>
                      </a:r>
                      <a:endParaRPr lang="uz-Cyrl-UZ" altLang="ru-RU" sz="800" b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Муборак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Ёшлик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Соғлиқни сақлаш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8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7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4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9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6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39°12'47.6"N 65°16'31.4"E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758664"/>
            <a:ext cx="4369800" cy="2898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761294"/>
            <a:ext cx="4369800" cy="2692260"/>
          </a:xfrm>
          <a:prstGeom prst="rect">
            <a:avLst/>
          </a:prstGeom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70" y="6521156"/>
            <a:ext cx="8828531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61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675"/>
            <a:ext cx="8807896" cy="7949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Бўш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турган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Нурали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эмлаш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пункти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7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биноси</a:t>
            </a:r>
            <a:r>
              <a:rPr lang="ru-RU" altLang="ru-RU" sz="147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altLang="ru-RU" sz="831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4"/>
          <a:ext cx="4250203" cy="5428018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4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Нурали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эмлаш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пункти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Оксув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Хўжаилимкон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қишлоги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6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0,02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4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2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39.0960916,66.9793206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1266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6" y="932982"/>
            <a:ext cx="4454971" cy="30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6" y="4005064"/>
            <a:ext cx="4454971" cy="24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85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556821"/>
              </p:ext>
            </p:extLst>
          </p:nvPr>
        </p:nvGraphicFramePr>
        <p:xfrm>
          <a:off x="666720" y="571478"/>
          <a:ext cx="4286280" cy="6211706"/>
        </p:xfrm>
        <a:graphic>
          <a:graphicData uri="http://schemas.openxmlformats.org/drawingml/2006/table">
            <a:tbl>
              <a:tblPr/>
              <a:tblGrid>
                <a:gridCol w="1214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166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90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Янги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780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Янги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67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223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28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1976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67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59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728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53кв.м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728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66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167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167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81290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Rectangle 72"/>
          <p:cNvSpPr txBox="1">
            <a:spLocks noChangeArrowheads="1"/>
          </p:cNvSpPr>
          <p:nvPr/>
        </p:nvSpPr>
        <p:spPr>
          <a:xfrm>
            <a:off x="631825" y="142854"/>
            <a:ext cx="8713788" cy="28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123\ФАПЛАР\искана\янги кишлок\photo_2020-05-22_11-18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926" y="548680"/>
            <a:ext cx="4469579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123\ФАПЛАР\искана\янги кишлок\photo_2020-05-22_11-18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56" y="3717032"/>
            <a:ext cx="4524345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32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3074425"/>
              </p:ext>
            </p:extLst>
          </p:nvPr>
        </p:nvGraphicFramePr>
        <p:xfrm>
          <a:off x="738159" y="620688"/>
          <a:ext cx="4357718" cy="6167148"/>
        </p:xfrm>
        <a:graphic>
          <a:graphicData uri="http://schemas.openxmlformats.org/drawingml/2006/table">
            <a:tbl>
              <a:tblPr/>
              <a:tblGrid>
                <a:gridCol w="1143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2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2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8733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591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Аспидухтар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180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Аспидухтар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73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73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232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1965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73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76 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232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232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8733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8739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8739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80591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Rectangle 72"/>
          <p:cNvSpPr txBox="1">
            <a:spLocks noChangeArrowheads="1"/>
          </p:cNvSpPr>
          <p:nvPr/>
        </p:nvSpPr>
        <p:spPr>
          <a:xfrm>
            <a:off x="631825" y="142854"/>
            <a:ext cx="8713788" cy="28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123\ФАПЛАР\КТМП фаплар\аспидухтар\photo_2020-05-25_14-08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77" y="620688"/>
            <a:ext cx="4249736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1311" y="3789040"/>
            <a:ext cx="4214302" cy="29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3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2"/>
          <p:cNvSpPr txBox="1">
            <a:spLocks noChangeArrowheads="1"/>
          </p:cNvSpPr>
          <p:nvPr/>
        </p:nvSpPr>
        <p:spPr>
          <a:xfrm>
            <a:off x="595282" y="142853"/>
            <a:ext cx="8713788" cy="28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1447646"/>
              </p:ext>
            </p:extLst>
          </p:nvPr>
        </p:nvGraphicFramePr>
        <p:xfrm>
          <a:off x="488505" y="571479"/>
          <a:ext cx="4464497" cy="6046986"/>
        </p:xfrm>
        <a:graphic>
          <a:graphicData uri="http://schemas.openxmlformats.org/drawingml/2006/table">
            <a:tbl>
              <a:tblPr/>
              <a:tblGrid>
                <a:gridCol w="12442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42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962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425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Узункир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62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Узункир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79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63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694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1961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963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98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694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85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694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962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963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506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8425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1026" name="Picture 2" descr="C:\Users\User\Desktop\123\ФАПЛАР\КТМП фаплар\узункир фап\photo_2020-05-25_14-10-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76" y="548680"/>
            <a:ext cx="4214842" cy="29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23\ФАПЛАР\КТМП фаплар\узункир фап\photo_2020-05-25_14-10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024" y="3698866"/>
            <a:ext cx="4213194" cy="29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38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9672423"/>
              </p:ext>
            </p:extLst>
          </p:nvPr>
        </p:nvGraphicFramePr>
        <p:xfrm>
          <a:off x="666720" y="500043"/>
          <a:ext cx="4286280" cy="6287796"/>
        </p:xfrm>
        <a:graphic>
          <a:graphicData uri="http://schemas.openxmlformats.org/drawingml/2006/table">
            <a:tbl>
              <a:tblPr/>
              <a:tblGrid>
                <a:gridCol w="1158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26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6927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452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Нурфшон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98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Нурафшон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5047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54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002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1968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54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83кв.м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02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02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Хом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5537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5543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5543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7452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Rectangle 72"/>
          <p:cNvSpPr txBox="1">
            <a:spLocks noChangeArrowheads="1"/>
          </p:cNvSpPr>
          <p:nvPr/>
        </p:nvSpPr>
        <p:spPr>
          <a:xfrm>
            <a:off x="595282" y="142853"/>
            <a:ext cx="8713788" cy="28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76672"/>
            <a:ext cx="3924022" cy="29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123\ФАПЛАР\варганза\башир фап\башир 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240" y="3789040"/>
            <a:ext cx="4024256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4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7063247"/>
              </p:ext>
            </p:extLst>
          </p:nvPr>
        </p:nvGraphicFramePr>
        <p:xfrm>
          <a:off x="488505" y="485962"/>
          <a:ext cx="4392488" cy="6229869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2178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411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Туюл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93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Туюль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18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18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814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1981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218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89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814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814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Блок гишт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2178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2184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2184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81411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04528" y="116632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МУЛКЧИЛИК\Китоб райони\буш турган бино\туюл\тую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048" y="498711"/>
            <a:ext cx="4142416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УЛКЧИЛИК\Китоб райони\буш турган бино\туюл\туюл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84" y="3717032"/>
            <a:ext cx="4128780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78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8875319"/>
              </p:ext>
            </p:extLst>
          </p:nvPr>
        </p:nvGraphicFramePr>
        <p:xfrm>
          <a:off x="560512" y="548680"/>
          <a:ext cx="4392488" cy="6192690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0136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9257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Дейшкон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11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Дейшкон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142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142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469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1969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142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95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469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76,3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469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Селикат гишт 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0136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0142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0142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809257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7170" name="Picture 2" descr="C:\Users\User\Desktop\МУЛКЧИЛИК\Китоб райони\буш турган бино\Дейшкон\дешк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187" y="485964"/>
            <a:ext cx="3998400" cy="62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4528" y="116632"/>
            <a:ext cx="7411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089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8418395"/>
              </p:ext>
            </p:extLst>
          </p:nvPr>
        </p:nvGraphicFramePr>
        <p:xfrm>
          <a:off x="666720" y="500043"/>
          <a:ext cx="4286280" cy="6215788"/>
        </p:xfrm>
        <a:graphic>
          <a:graphicData uri="http://schemas.openxmlformats.org/drawingml/2006/table">
            <a:tbl>
              <a:tblPr/>
              <a:tblGrid>
                <a:gridCol w="1158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26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157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565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тиббиёт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бирлашмаси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Хужаимкони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эмлаш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83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Хужаимкони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кишлок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кишлоги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806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Китоб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туман тиббиёт бирлашмаси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81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372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1975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815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85кв.м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372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76,5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3729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Пишик  гишт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809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181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Йук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815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6565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хамма қисми Давлат-хусусий шериклигига тавсия қилинади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Rectangle 72"/>
          <p:cNvSpPr txBox="1">
            <a:spLocks noChangeArrowheads="1"/>
          </p:cNvSpPr>
          <p:nvPr/>
        </p:nvSpPr>
        <p:spPr>
          <a:xfrm>
            <a:off x="595282" y="142853"/>
            <a:ext cx="8713788" cy="28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z-Cyrl-UZ" b="1" dirty="0">
                <a:latin typeface="Times New Roman" pitchFamily="18" charset="0"/>
                <a:cs typeface="Times New Roman" pitchFamily="18" charset="0"/>
              </a:rPr>
              <a:t>Китоб туман тиббиёт бирлашмаси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МУЛКЧИЛИК\Китоб райони\буш турган бино\Хужаилмкони\хужаимко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400" y="557379"/>
            <a:ext cx="4167670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400" y="3717032"/>
            <a:ext cx="4167670" cy="29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62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4778"/>
            <a:ext cx="914400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Муборак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туман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тиббиёт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бирлашмаси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бўш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турган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бўлими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биноси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(ДХШ га </a:t>
            </a:r>
            <a:r>
              <a:rPr lang="ru-RU" altLang="zh-CN" sz="14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таклиф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4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этилади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) </a:t>
            </a:r>
            <a:endParaRPr lang="uz-Cyrl-U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altLang="zh-CN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endParaRPr lang="uz-Cyrl-UZ" altLang="ru-RU" sz="1400" b="1" dirty="0">
              <a:solidFill>
                <a:srgbClr val="5B9BD5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1968174"/>
              </p:ext>
            </p:extLst>
          </p:nvPr>
        </p:nvGraphicFramePr>
        <p:xfrm>
          <a:off x="503549" y="758664"/>
          <a:ext cx="4348491" cy="5694889"/>
        </p:xfrm>
        <a:graphic>
          <a:graphicData uri="http://schemas.openxmlformats.org/drawingml/2006/table">
            <a:tbl>
              <a:tblPr/>
              <a:tblGrid>
                <a:gridCol w="234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xmlns="" val="1387784370"/>
                    </a:ext>
                  </a:extLst>
                </a:gridCol>
              </a:tblGrid>
              <a:tr h="604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Терапия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бўлими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Муборак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Ёшлик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Соғлиқни сақлаш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0,27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712,73 </a:t>
                      </a:r>
                      <a:r>
                        <a:rPr kumimoji="0" lang="uz-Cyrl-UZ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7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9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66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38.932045,66.8875316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949" y="758662"/>
            <a:ext cx="4455503" cy="2972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949" y="3815692"/>
            <a:ext cx="4455502" cy="2637861"/>
          </a:xfrm>
          <a:prstGeom prst="rect">
            <a:avLst/>
          </a:prstGeom>
        </p:spPr>
      </p:pic>
      <p:pic>
        <p:nvPicPr>
          <p:cNvPr id="7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42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4778"/>
            <a:ext cx="914400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Муборак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туман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тиббиёт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бирлашмаси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собиқ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болалар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шифохонаси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биноси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(ДХШ га </a:t>
            </a:r>
            <a:r>
              <a:rPr lang="ru-RU" altLang="zh-CN" sz="14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таклиф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1400" b="1" dirty="0" err="1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этилади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) </a:t>
            </a:r>
            <a:endParaRPr lang="uz-Cyrl-U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altLang="zh-CN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endParaRPr lang="uz-Cyrl-UZ" altLang="ru-RU" sz="1400" b="1" dirty="0">
              <a:solidFill>
                <a:srgbClr val="5B9BD5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503549" y="758664"/>
          <a:ext cx="4348491" cy="5668514"/>
        </p:xfrm>
        <a:graphic>
          <a:graphicData uri="http://schemas.openxmlformats.org/drawingml/2006/table">
            <a:tbl>
              <a:tblPr/>
              <a:tblGrid>
                <a:gridCol w="234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xmlns="" val="1387784370"/>
                    </a:ext>
                  </a:extLst>
                </a:gridCol>
              </a:tblGrid>
              <a:tr h="602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Бўш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турган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Болалар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бўлими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биноси</a:t>
                      </a:r>
                      <a:r>
                        <a:rPr lang="uz-Cyrl-UZ" altLang="ru-RU" sz="1200" b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z-Cyrl-UZ" altLang="ru-RU" sz="800" b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51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Муборак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altLang="ru-RU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Ёшлик</a:t>
                      </a:r>
                      <a:r>
                        <a:rPr lang="ru-RU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lang="ru-RU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zh-CN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uz-Cyrl-UZ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2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Соғлиқни сақлаш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8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1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068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0,30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978</a:t>
                      </a: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uz-Cyrl-UZ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90" marR="68590" marT="45726" marB="45726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29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0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8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78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z-Cyrl-UZ" alt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endParaRPr kumimoji="0" lang="uz-Cyrl-U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64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38.932045,66.8875316</a:t>
                      </a:r>
                    </a:p>
                  </a:txBody>
                  <a:tcPr marL="84420" marR="84420" marT="45703" marB="457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950" y="758664"/>
            <a:ext cx="4433063" cy="2962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950" y="3832569"/>
            <a:ext cx="4433063" cy="2594609"/>
          </a:xfrm>
          <a:prstGeom prst="rect">
            <a:avLst/>
          </a:prstGeom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28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248702"/>
              </p:ext>
            </p:extLst>
          </p:nvPr>
        </p:nvGraphicFramePr>
        <p:xfrm>
          <a:off x="666720" y="500042"/>
          <a:ext cx="4286281" cy="6370424"/>
        </p:xfrm>
        <a:graphic>
          <a:graphicData uri="http://schemas.openxmlformats.org/drawingml/2006/table">
            <a:tbl>
              <a:tblPr/>
              <a:tblGrid>
                <a:gridCol w="1121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58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2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3284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рсаткичлар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6748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Кашкадарё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вилояти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z-Cyrl-UZ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Вилоят Руҳий асаб касалликлар шифохонаси собик биноси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284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Карши туман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Навруз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кургони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29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 номи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ССВ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29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фаолият с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оҳа</a:t>
                      </a: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Соғлиқни сақлаш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001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қурилган ёки ишга тушган йили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1970 йил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291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(га)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1,08 га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001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ер майдони (кв.м)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1910 кв.м</a:t>
                      </a: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0013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техник характеристикаси (ғишт ёки бетон плитадан)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Пишиқ ғишт, бетон плита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284"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1" marR="68581" marT="34299" marB="34299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291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Артезиан қудуқ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йўқ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80019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Иссиқлик тармоғи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818136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lang="uz-Cyrl-UZ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Бинолардан самарали фойдаланиш бўйича таклифлар (алохида таклифлар кўрсатилиши шарт)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270 кв.м қисми ижара асосида фойдаланилмоқда.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uz-Cyrl-UZ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Бинонинг иккинчи қавати Давлат-хусусий шериклигига тавсия қилинади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4" marR="68584" marT="34301" marB="34301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30" marB="45730" anchor="ctr" horzOverflow="overflow">
                    <a:lnL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82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8" name="Rectangle 72"/>
          <p:cNvSpPr txBox="1">
            <a:spLocks noChangeArrowheads="1"/>
          </p:cNvSpPr>
          <p:nvPr/>
        </p:nvSpPr>
        <p:spPr>
          <a:xfrm>
            <a:off x="631825" y="142854"/>
            <a:ext cx="8713788" cy="214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z-Cyrl-UZ" sz="1400" b="1" dirty="0">
                <a:latin typeface="Times New Roman" pitchFamily="18" charset="0"/>
                <a:ea typeface="+mj-ea"/>
                <a:cs typeface="Times New Roman" pitchFamily="18" charset="0"/>
              </a:rPr>
              <a:t>Вилоят асаб руҳий касалликлар собиқ шифохонаси</a:t>
            </a:r>
            <a:endParaRPr lang="ru-RU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8719" y="476672"/>
            <a:ext cx="435689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96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360485"/>
            <a:ext cx="8726913" cy="501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uz-Cyrl-UZ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Э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ски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Помуқ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шифоатхона</a:t>
            </a:r>
            <a:r>
              <a:rPr lang="ru-RU" sz="1477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77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биноси</a:t>
            </a:r>
            <a:r>
              <a:rPr lang="uz-Cyrl-UZ" altLang="ru-RU" sz="147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uz-Cyrl-UZ" altLang="ru-RU" sz="831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/>
          </p:nvPr>
        </p:nvGraphicFramePr>
        <p:xfrm>
          <a:off x="609602" y="964073"/>
          <a:ext cx="4271391" cy="5465104"/>
        </p:xfrm>
        <a:graphic>
          <a:graphicData uri="http://schemas.openxmlformats.org/drawingml/2006/table">
            <a:tbl>
              <a:tblPr/>
              <a:tblGrid>
                <a:gridCol w="2013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7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1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z-Cyrl-UZ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Э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ски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Помуқ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шифоатхона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биноси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6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Миришкор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туман,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Помуқ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шаҳарча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ҳудуди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Туман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тиббиёт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бирлашмаси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тиббиёт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Қолдиқ (баланс) қиймати </a:t>
                      </a:r>
                      <a:r>
                        <a:rPr kumimoji="0" lang="uz-Cyrl-UZ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(минг сўм.) </a:t>
                      </a:r>
                      <a:r>
                        <a:rPr kumimoji="0" lang="uz-Cyrl-UZ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сатр: 010-011</a:t>
                      </a:r>
                      <a:endParaRPr kumimoji="0" lang="ru-RU" sz="9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4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 ер майдони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10" marB="4221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z-Cyrl-UZ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980</a:t>
                      </a: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z-Cyrl-UZ" sz="9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uz-Cyrl-UZ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10" marB="4221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01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тармоғи (мавжуд ёки мавжуд эмас)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0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 эмас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1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эмас</a:t>
                      </a:r>
                      <a:endParaRPr kumimoji="0" lang="uz-Cyrl-UZ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15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39°01'40.4"N 65°04'59.3"E</a:t>
                      </a:r>
                    </a:p>
                    <a:p>
                      <a:r>
                        <a:rPr lang="en-US" sz="900" dirty="0" smtClean="0"/>
                        <a:t/>
                      </a:r>
                      <a:br>
                        <a:rPr lang="en-US" sz="900" dirty="0" smtClean="0"/>
                      </a:br>
                      <a:endParaRPr kumimoji="0" lang="uz-Cyrl-UZ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69D523-0067-402B-8B89-4EAC3AB0D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12"/>
          <a:stretch/>
        </p:blipFill>
        <p:spPr>
          <a:xfrm>
            <a:off x="4973058" y="980728"/>
            <a:ext cx="4363455" cy="27363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7A3AE77-CA6F-4A8F-866C-2248CCE20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50"/>
          <a:stretch/>
        </p:blipFill>
        <p:spPr>
          <a:xfrm>
            <a:off x="4973057" y="3789040"/>
            <a:ext cx="4363456" cy="2652949"/>
          </a:xfrm>
          <a:prstGeom prst="rect">
            <a:avLst/>
          </a:prstGeom>
        </p:spPr>
      </p:pic>
      <p:pic>
        <p:nvPicPr>
          <p:cNvPr id="6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04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76201"/>
            <a:ext cx="8810625" cy="7854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ts val="0"/>
              </a:spcBef>
              <a:buNone/>
              <a:defRPr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Соби</a:t>
            </a:r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қ қ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ишлоқ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врачлик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пункти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биноси</a:t>
            </a:r>
            <a:endParaRPr lang="uz-Cyrl-UZ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81227124"/>
              </p:ext>
            </p:extLst>
          </p:nvPr>
        </p:nvGraphicFramePr>
        <p:xfrm>
          <a:off x="609602" y="964075"/>
          <a:ext cx="4250203" cy="5462850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Собиқ </a:t>
                      </a:r>
                      <a:r>
                        <a:rPr lang="ru-RU" sz="1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Қишлоқ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врачлик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пункти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биноси</a:t>
                      </a:r>
                      <a:endParaRPr kumimoji="0" lang="uz-Cyrl-UZ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913" marR="77913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Навбахор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бирлашмаси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792" marR="8792" marT="8792" marB="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9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 (га)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0,03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 (кв.м)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84406" marR="84406" marT="42204" marB="42204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8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4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 эмас </a:t>
                      </a: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6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0" marB="42200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6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39°10'15.5"N 66°41'38.2"E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20484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583" y="3645025"/>
            <a:ext cx="4484642" cy="282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obyekt.uz:14080/files/uploads/invent/4666887/3568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583" y="955878"/>
            <a:ext cx="4484642" cy="26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79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TextBox 1">
            <a:extLst>
              <a:ext uri="{FF2B5EF4-FFF2-40B4-BE49-F238E27FC236}">
                <a16:creationId xmlns:a16="http://schemas.microsoft.com/office/drawing/2014/main" xmlns="" id="{1F9F3B94-C2FF-42E4-A36B-12D4CFD3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5725"/>
            <a:ext cx="8807894" cy="7759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1477" b="1" dirty="0" err="1">
                <a:latin typeface="Times New Roman" pitchFamily="18" charset="0"/>
                <a:cs typeface="Times New Roman" pitchFamily="18" charset="0"/>
              </a:rPr>
              <a:t>Наврўз</a:t>
            </a:r>
            <a:r>
              <a:rPr lang="ru-RU" sz="1477" b="1" dirty="0">
                <a:latin typeface="Times New Roman" pitchFamily="18" charset="0"/>
                <a:cs typeface="Times New Roman" pitchFamily="18" charset="0"/>
              </a:rPr>
              <a:t> МФЙ ҚВП </a:t>
            </a:r>
            <a:r>
              <a:rPr lang="ru-RU" sz="1477" b="1" dirty="0" err="1">
                <a:latin typeface="Times New Roman" pitchFamily="18" charset="0"/>
                <a:cs typeface="Times New Roman" pitchFamily="18" charset="0"/>
              </a:rPr>
              <a:t>биноси</a:t>
            </a:r>
            <a:r>
              <a:rPr lang="en-US" sz="1477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z-Cyrl-UZ" altLang="ru-RU" sz="1477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72634845"/>
              </p:ext>
            </p:extLst>
          </p:nvPr>
        </p:nvGraphicFramePr>
        <p:xfrm>
          <a:off x="609602" y="964075"/>
          <a:ext cx="4250203" cy="5436724"/>
        </p:xfrm>
        <a:graphic>
          <a:graphicData uri="http://schemas.openxmlformats.org/drawingml/2006/table">
            <a:tbl>
              <a:tblPr/>
              <a:tblGrid>
                <a:gridCol w="2003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4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номи </a:t>
                      </a:r>
                      <a:b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uz-Cyrl-U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(кадастр бўйича)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Наврўз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 ҚВП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биноси</a:t>
                      </a:r>
                      <a:endParaRPr kumimoji="0" lang="uz-Cyrl-UZ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4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Юридик манзили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Китоб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тумани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Навруз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МФЙ</a:t>
                      </a: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Балансда сақловчи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Туман Тиббиёт бирлашмаси</a:t>
                      </a: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Объектнинг соҳа йўналиши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Тиббиёт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Қолдиқ (баланс) қиймати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(минг сўм.) </a:t>
                      </a:r>
                      <a:r>
                        <a:rPr kumimoji="0" lang="uz-Cyrl-UZ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сатр: 010-011</a:t>
                      </a:r>
                      <a:endParaRPr kumimoji="0" lang="ru-RU" sz="11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068"/>
                  </a:ext>
                </a:extLst>
              </a:tr>
              <a:tr h="41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Умумий ер майдони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0.01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14" marR="63314" marT="42209" marB="42209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Бино ва иншоотнинг эгаллаган майдони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marT="42203" marB="42203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314" marR="63314" marT="42209" marB="42209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8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uz-Cyrl-U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 тармоғи (мавжуд ёки мавжуд эмас)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20" marR="84420" marT="45703" marB="457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4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  <a:r>
                        <a:rPr kumimoji="0" lang="ru-RU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эмас</a:t>
                      </a:r>
                      <a:endParaRPr kumimoji="0" lang="uz-Cyrl-UZ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энергияси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alt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Мавжуд</a:t>
                      </a:r>
                    </a:p>
                  </a:txBody>
                  <a:tcPr marL="77913" marR="77913" marT="42207" marB="4220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</a:t>
                      </a: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геолокацияси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z-Cyrl-UZ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39.2015731,66.7851186</a:t>
                      </a:r>
                    </a:p>
                  </a:txBody>
                  <a:tcPr marL="77926" marR="77926" marT="42187" marB="42187"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407856"/>
                  </a:ext>
                </a:extLst>
              </a:tr>
            </a:tbl>
          </a:graphicData>
        </a:graphic>
      </p:graphicFrame>
      <p:pic>
        <p:nvPicPr>
          <p:cNvPr id="19458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600" y="964074"/>
            <a:ext cx="4449895" cy="26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600" y="3717033"/>
            <a:ext cx="4449895" cy="27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2" y="6521156"/>
            <a:ext cx="8694149" cy="2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16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4309</TotalTime>
  <Words>3338</Words>
  <Application>Microsoft Office PowerPoint</Application>
  <PresentationFormat>Лист A4 (210x297 мм)</PresentationFormat>
  <Paragraphs>944</Paragraphs>
  <Slides>37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Utkir T. Tuhtasinov</dc:creator>
  <cp:lastModifiedBy>Пользователь</cp:lastModifiedBy>
  <cp:revision>501</cp:revision>
  <cp:lastPrinted>2021-06-29T14:10:05Z</cp:lastPrinted>
  <dcterms:created xsi:type="dcterms:W3CDTF">2020-11-13T05:31:55Z</dcterms:created>
  <dcterms:modified xsi:type="dcterms:W3CDTF">2023-04-26T12:34:29Z</dcterms:modified>
</cp:coreProperties>
</file>